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78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83" r:id="rId15"/>
    <p:sldId id="279" r:id="rId16"/>
    <p:sldId id="269" r:id="rId17"/>
    <p:sldId id="270" r:id="rId18"/>
    <p:sldId id="273" r:id="rId19"/>
    <p:sldId id="280" r:id="rId20"/>
    <p:sldId id="274" r:id="rId21"/>
    <p:sldId id="275" r:id="rId22"/>
    <p:sldId id="276" r:id="rId23"/>
    <p:sldId id="277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4B4B283-E0A4-408F-92B1-42E320A74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75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C6830-66A1-4AE7-83D7-B79F7132212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29C93-073E-4441-880A-E7A5060DE2B2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6CAF1-9C4E-499F-9A9D-955F797AB02F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54C43-3A56-4631-A849-11B32072D480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F5769-87D3-40B2-BAB9-F8BD78248767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1F8FA-75A8-439E-A6F3-625670B8CAE8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034D5-C231-465F-9213-556AA7AC3DF3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D601F-34BA-41E3-8A35-FCA20C017448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A932C-EC96-4EBA-9E77-7EB9B2EA0C56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33A2C-BAED-4EB0-80CF-B99B99F5A101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ECCAC-76B4-4F7B-8703-E3C5134C74E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0D503-11A6-4E22-8498-E676401148C4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79D8C-4766-4490-9D13-4B08B498435D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A5A92-5D37-43AC-B104-CB66274250CB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33FF7-8D17-4B1A-888B-7BFF5B868ADF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2D91E-3B6B-4AA1-941C-2A6047217F28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D2F0E-00AE-4FEA-BEF8-57F6379E4BE5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400B9-3DFE-469A-9959-693DE911F269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22C96-5DD9-4725-96CB-B683D08DA174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2C2AB6-3212-4508-92D2-50417EA5F0A5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12D00-3251-4087-A779-9059718A349F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A3374-8472-4698-A956-777BFC9C6984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FA18D-04D3-408D-B321-BD936C01F823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30953-933C-43AA-8D8B-AE05C1AF9930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B41B-1574-487A-98E4-F2F4B33F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 autoUpdateAnimBg="0"/>
      <p:bldP spid="512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DFB4F-2336-4491-885C-FFB01D526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48910-DE84-45A8-A46A-BF1D47912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47D20-CAAF-4430-9511-E79CDDB61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22707-59D1-4611-9A14-FF2DEFDAA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565F-F584-470E-B6FE-75FA7AEE4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DFBD-9611-45EA-BD2B-EDF8143E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B5C0-02CE-4CD7-B8EE-80764E80B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724C-D0CA-4700-B6AF-94B8E74D6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57134-0B69-470A-AEF8-53FC1930A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54A6-F4D7-446F-B7A9-0B426828F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064AA-37F0-49DC-A695-AB4C171E0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0ECFF-8668-4F8F-B955-FBC4F0871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5071-71DE-4F59-B548-0DADEC4D0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EFCE28-8905-46F6-8C6B-8832D80C4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/>
              <a:t>The Russian Revolution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>
                <a:sym typeface="Wingdings" pitchFamily="2" charset="2"/>
              </a:rPr>
              <a:t></a:t>
            </a:r>
            <a:endParaRPr lang="en-US" sz="2400"/>
          </a:p>
        </p:txBody>
      </p:sp>
      <p:pic>
        <p:nvPicPr>
          <p:cNvPr id="2052" name="Picture 4" descr="russian_emp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uss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708275"/>
            <a:ext cx="4038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Collapse of the Imperial Government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Nicholas left for the Front—September, 1915</a:t>
            </a:r>
          </a:p>
          <a:p>
            <a:pPr eaLnBrk="1" hangingPunct="1">
              <a:defRPr/>
            </a:pPr>
            <a:r>
              <a:rPr lang="en-US" sz="2800"/>
              <a:t>Alexandra and Rasputin throw the government into chaos</a:t>
            </a:r>
          </a:p>
          <a:p>
            <a:pPr eaLnBrk="1" hangingPunct="1">
              <a:defRPr/>
            </a:pPr>
            <a:r>
              <a:rPr lang="en-US" sz="2800"/>
              <a:t>Alexandra and other high government officials accused of treason</a:t>
            </a:r>
          </a:p>
        </p:txBody>
      </p:sp>
      <p:pic>
        <p:nvPicPr>
          <p:cNvPr id="35843" name="Picture 7" descr="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6607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The Collapse of the Imperial Government (cont)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Rasputin assassinated in December of 1916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Complete mismanagement of the wartime economy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sz="2400" b="1" dirty="0" smtClean="0"/>
              <a:t>industrial </a:t>
            </a:r>
            <a:r>
              <a:rPr lang="en-CA" sz="2400" b="1" dirty="0"/>
              <a:t>production plummeted, inflation and starvation were rampant, and the cities were overflowing w/ refugees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sz="2400" b="1" dirty="0"/>
              <a:t>they became a hotbed for </a:t>
            </a:r>
            <a:r>
              <a:rPr lang="en-CA" sz="2400" b="1" dirty="0" smtClean="0"/>
              <a:t>political </a:t>
            </a:r>
            <a:r>
              <a:rPr lang="en-CA" sz="2400" b="1" dirty="0"/>
              <a:t>activism, and this was ignited by serious food shortages in March 1917, esp. in St. Petersburg</a:t>
            </a:r>
            <a:endParaRPr lang="en-US" sz="2400" b="1" dirty="0"/>
          </a:p>
        </p:txBody>
      </p:sp>
      <p:pic>
        <p:nvPicPr>
          <p:cNvPr id="37891" name="Picture 7" descr="rasputinde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025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</a:t>
            </a:r>
            <a:r>
              <a:rPr lang="en-US">
                <a:solidFill>
                  <a:srgbClr val="99FF66"/>
                </a:solidFill>
              </a:rPr>
              <a:t>Two</a:t>
            </a:r>
            <a:r>
              <a:rPr lang="en-US"/>
              <a:t> Revolutions of 1917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0" y="1600200"/>
            <a:ext cx="2971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March Revolution (March 12)</a:t>
            </a:r>
          </a:p>
          <a:p>
            <a:pPr eaLnBrk="1" hangingPunct="1">
              <a:defRPr/>
            </a:pPr>
            <a:r>
              <a:rPr lang="en-US" sz="2800" dirty="0"/>
              <a:t>The November Revolution (November 6</a:t>
            </a:r>
            <a:r>
              <a:rPr lang="en-US" sz="2800" dirty="0" smtClean="0"/>
              <a:t>) </a:t>
            </a:r>
            <a:r>
              <a:rPr lang="en-US" sz="1800" dirty="0" smtClean="0"/>
              <a:t>(often called October Revolution </a:t>
            </a:r>
            <a:r>
              <a:rPr lang="en-US" sz="1800" dirty="0" err="1" smtClean="0"/>
              <a:t>bc</a:t>
            </a:r>
            <a:r>
              <a:rPr lang="en-US" sz="1800" dirty="0" smtClean="0"/>
              <a:t> of Orthodox calendar)</a:t>
            </a:r>
            <a:endParaRPr lang="en-US" sz="1800" dirty="0"/>
          </a:p>
        </p:txBody>
      </p:sp>
      <p:pic>
        <p:nvPicPr>
          <p:cNvPr id="39939" name="Picture 7" descr="Lenin_tro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5181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/>
              <a:t>The March Revolution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0"/>
            <a:ext cx="47244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Origins: Food riots/strikes</a:t>
            </a:r>
          </a:p>
          <a:p>
            <a:pPr eaLnBrk="1" hangingPunct="1">
              <a:defRPr/>
            </a:pPr>
            <a:r>
              <a:rPr lang="en-US" sz="2400" b="1" dirty="0" err="1"/>
              <a:t>Duma</a:t>
            </a:r>
            <a:r>
              <a:rPr lang="en-US" sz="2400" b="1" dirty="0"/>
              <a:t> declared itself a </a:t>
            </a:r>
            <a:r>
              <a:rPr lang="en-US" sz="2400" b="1" dirty="0">
                <a:solidFill>
                  <a:srgbClr val="99FF66"/>
                </a:solidFill>
              </a:rPr>
              <a:t>Provisional Government</a:t>
            </a:r>
            <a:r>
              <a:rPr lang="en-US" sz="2400" b="1" dirty="0"/>
              <a:t> on March12</a:t>
            </a:r>
          </a:p>
          <a:p>
            <a:pPr eaLnBrk="1" hangingPunct="1">
              <a:defRPr/>
            </a:pPr>
            <a:r>
              <a:rPr lang="en-US" sz="2400" b="1" dirty="0"/>
              <a:t>Tsar  ordered soldiers to intervene; instead they joined the rebellion…the Tsar thus </a:t>
            </a:r>
            <a:r>
              <a:rPr lang="en-US" sz="2400" b="1" dirty="0">
                <a:solidFill>
                  <a:srgbClr val="99FF66"/>
                </a:solidFill>
              </a:rPr>
              <a:t>abdicated </a:t>
            </a:r>
            <a:r>
              <a:rPr lang="en-US" sz="2400" b="1" dirty="0"/>
              <a:t>on March 17 </a:t>
            </a:r>
          </a:p>
          <a:p>
            <a:pPr eaLnBrk="1" hangingPunct="1">
              <a:defRPr/>
            </a:pPr>
            <a:r>
              <a:rPr lang="en-US" sz="2400" b="1" dirty="0"/>
              <a:t>the </a:t>
            </a:r>
            <a:r>
              <a:rPr lang="en-US" sz="2400" b="1" dirty="0" smtClean="0">
                <a:solidFill>
                  <a:srgbClr val="99FF66"/>
                </a:solidFill>
              </a:rPr>
              <a:t>Menshevik—Alexander  Kerensky</a:t>
            </a:r>
            <a:r>
              <a:rPr lang="en-US" sz="2400" b="1" dirty="0" smtClean="0"/>
              <a:t>—headed </a:t>
            </a:r>
            <a:r>
              <a:rPr lang="en-US" sz="2400" b="1" dirty="0"/>
              <a:t>the Provisional Government, along w/ </a:t>
            </a:r>
            <a:r>
              <a:rPr lang="en-US" sz="2400" b="1" dirty="0">
                <a:solidFill>
                  <a:srgbClr val="99FF66"/>
                </a:solidFill>
              </a:rPr>
              <a:t>Prince Lvov</a:t>
            </a:r>
          </a:p>
          <a:p>
            <a:pPr lvl="1" eaLnBrk="1" hangingPunct="1">
              <a:defRPr/>
            </a:pPr>
            <a:r>
              <a:rPr lang="en-US" sz="2000" b="1" dirty="0"/>
              <a:t>Very Popular Revolution</a:t>
            </a:r>
          </a:p>
          <a:p>
            <a:pPr lvl="1" eaLnBrk="1" hangingPunct="1">
              <a:defRPr/>
            </a:pPr>
            <a:r>
              <a:rPr lang="en-US" sz="2000" b="1" dirty="0"/>
              <a:t>Kerensky </a:t>
            </a:r>
            <a:r>
              <a:rPr lang="en-US" sz="2000" b="1" dirty="0" smtClean="0"/>
              <a:t>favored </a:t>
            </a:r>
            <a:r>
              <a:rPr lang="en-US" sz="2000" b="1" dirty="0"/>
              <a:t>gradual socialist reform/ saw the war effort as #1 priority</a:t>
            </a:r>
          </a:p>
          <a:p>
            <a:pPr eaLnBrk="1" hangingPunct="1">
              <a:defRPr/>
            </a:pPr>
            <a:endParaRPr lang="en-US" sz="2400" b="1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</p:txBody>
      </p:sp>
      <p:pic>
        <p:nvPicPr>
          <p:cNvPr id="41987" name="Picture 7" descr="kerens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28098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9" descr="thumb?id=101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191000"/>
            <a:ext cx="1990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/>
              <a:t>Kornilov Affair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General </a:t>
            </a:r>
            <a:r>
              <a:rPr lang="en-US" sz="2800" dirty="0" err="1"/>
              <a:t>Kornilov</a:t>
            </a:r>
            <a:r>
              <a:rPr lang="en-US" sz="2800" dirty="0"/>
              <a:t> attempted to overthrow Provisional Government with military takeover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To prevent this takeover, Kerensky freed many Bolshevik leaders from prison and supplied arms to many revolutionaries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44035" name="Picture 4" descr="kornil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0263" y="1700213"/>
            <a:ext cx="3678237" cy="4246562"/>
          </a:xfrm>
        </p:spPr>
      </p:pic>
    </p:spTree>
  </p:cSld>
  <p:clrMapOvr>
    <a:masterClrMapping/>
  </p:clrMapOvr>
  <p:transition advTm="2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The Petrograd Soviet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762000"/>
            <a:ext cx="4876800" cy="66294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en-CA" b="1" dirty="0"/>
              <a:t>leftists in St. Petersburg formed the Petrograd Soviet, which they claimed to be the </a:t>
            </a:r>
            <a:r>
              <a:rPr lang="en-CA" b="1" dirty="0" smtClean="0"/>
              <a:t>legitimate </a:t>
            </a:r>
            <a:r>
              <a:rPr lang="en-CA" b="1" dirty="0" err="1"/>
              <a:t>gov’t</a:t>
            </a:r>
            <a:r>
              <a:rPr lang="en-CA" b="1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b="1" dirty="0" smtClean="0"/>
              <a:t>Germany was </a:t>
            </a:r>
            <a:r>
              <a:rPr lang="en-CA" b="1" dirty="0"/>
              <a:t>aware of the </a:t>
            </a:r>
            <a:r>
              <a:rPr lang="en-CA" b="1" dirty="0" smtClean="0"/>
              <a:t>Russian </a:t>
            </a:r>
            <a:r>
              <a:rPr lang="en-CA" b="1" dirty="0"/>
              <a:t>situation and began to concentrate on the </a:t>
            </a:r>
            <a:r>
              <a:rPr lang="en-CA" b="1" dirty="0" smtClean="0"/>
              <a:t>Western </a:t>
            </a:r>
            <a:r>
              <a:rPr lang="en-CA" b="1" dirty="0"/>
              <a:t>Front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CA" b="1" dirty="0" smtClean="0"/>
              <a:t>Germany </a:t>
            </a:r>
            <a:r>
              <a:rPr lang="en-CA" b="1" dirty="0"/>
              <a:t>even played a role in returning Lenin to Russia, so he could foment </a:t>
            </a:r>
            <a:r>
              <a:rPr lang="en-CA" b="1" dirty="0" smtClean="0"/>
              <a:t>revolution</a:t>
            </a:r>
            <a:endParaRPr lang="en-CA" b="1" dirty="0"/>
          </a:p>
          <a:p>
            <a:pPr lvl="3" eaLnBrk="1" hangingPunct="1">
              <a:lnSpc>
                <a:spcPct val="90000"/>
              </a:lnSpc>
              <a:defRPr/>
            </a:pPr>
            <a:r>
              <a:rPr lang="en-CA" sz="1600" b="1" dirty="0"/>
              <a:t>Having been granted “safe passage”, Lenin returned in April 1917</a:t>
            </a:r>
            <a:endParaRPr lang="en-US" sz="1600" b="1" dirty="0"/>
          </a:p>
        </p:txBody>
      </p:sp>
      <p:pic>
        <p:nvPicPr>
          <p:cNvPr id="46083" name="Picture 5" descr="339p11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971800"/>
            <a:ext cx="50387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7" descr="petro4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85800"/>
            <a:ext cx="46482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Soviet Political Ideology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838200"/>
            <a:ext cx="3733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More radical and revolutionary than the Provisional Government</a:t>
            </a:r>
          </a:p>
          <a:p>
            <a:pPr eaLnBrk="1" hangingPunct="1">
              <a:defRPr/>
            </a:pPr>
            <a:r>
              <a:rPr lang="en-US" sz="2800"/>
              <a:t>Most influenced by Marxist socialism</a:t>
            </a:r>
          </a:p>
          <a:p>
            <a:pPr eaLnBrk="1" hangingPunct="1">
              <a:defRPr/>
            </a:pPr>
            <a:r>
              <a:rPr lang="en-US" sz="2800"/>
              <a:t>Emulated western socialism</a:t>
            </a:r>
          </a:p>
          <a:p>
            <a:pPr eaLnBrk="1" hangingPunct="1">
              <a:defRPr/>
            </a:pPr>
            <a:r>
              <a:rPr lang="en-US" sz="2800"/>
              <a:t>Two Factions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/>
              <a:t>	-- “Mensheviks”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/>
              <a:t>	-- “Bolsheviks”</a:t>
            </a:r>
          </a:p>
        </p:txBody>
      </p:sp>
      <p:pic>
        <p:nvPicPr>
          <p:cNvPr id="48131" name="Picture 7" descr="revo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53340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/>
          <a:lstStyle/>
          <a:p>
            <a:pPr marL="1016000" indent="-1016000" eaLnBrk="1" hangingPunct="1">
              <a:defRPr/>
            </a:pPr>
            <a:r>
              <a:rPr lang="en-US" sz="3200" b="1"/>
              <a:t>Founder of Bolshevism: Vladimir Lenin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685800"/>
            <a:ext cx="51054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His Early Years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	--Exiled to Siberia in 1897</a:t>
            </a:r>
          </a:p>
          <a:p>
            <a:pPr eaLnBrk="1" hangingPunct="1">
              <a:defRPr/>
            </a:pPr>
            <a:r>
              <a:rPr lang="en-US" sz="2800" dirty="0"/>
              <a:t>Committed to Class Struggle and Revolution</a:t>
            </a:r>
          </a:p>
          <a:p>
            <a:pPr eaLnBrk="1" hangingPunct="1">
              <a:defRPr/>
            </a:pPr>
            <a:r>
              <a:rPr lang="en-US" sz="2800" dirty="0"/>
              <a:t>Moved to London in 1902 and befriended Leon Trotsky</a:t>
            </a:r>
          </a:p>
          <a:p>
            <a:pPr eaLnBrk="1" hangingPunct="1">
              <a:defRPr/>
            </a:pPr>
            <a:r>
              <a:rPr lang="en-US" sz="2800" i="1" dirty="0"/>
              <a:t>What is to be Done?</a:t>
            </a:r>
            <a:endParaRPr lang="en-US" sz="2800" dirty="0"/>
          </a:p>
          <a:p>
            <a:pPr lvl="1" eaLnBrk="1" hangingPunct="1">
              <a:defRPr/>
            </a:pPr>
            <a:r>
              <a:rPr lang="en-CA" sz="2400" b="1" dirty="0">
                <a:effectLst/>
              </a:rPr>
              <a:t>vanguard</a:t>
            </a:r>
            <a:r>
              <a:rPr lang="en-CA" sz="2400" dirty="0">
                <a:effectLst/>
              </a:rPr>
              <a:t> is required to lead the </a:t>
            </a:r>
            <a:r>
              <a:rPr lang="en-CA" sz="2400" dirty="0" smtClean="0">
                <a:effectLst/>
              </a:rPr>
              <a:t>revolution </a:t>
            </a:r>
            <a:r>
              <a:rPr lang="en-CA" sz="2400" dirty="0">
                <a:effectLst/>
              </a:rPr>
              <a:t>(thus </a:t>
            </a:r>
            <a:r>
              <a:rPr lang="en-CA" sz="2400" dirty="0" smtClean="0">
                <a:effectLst/>
              </a:rPr>
              <a:t>revolution </a:t>
            </a:r>
            <a:r>
              <a:rPr lang="en-CA" sz="2400" dirty="0">
                <a:effectLst/>
              </a:rPr>
              <a:t>from above) </a:t>
            </a:r>
            <a:r>
              <a:rPr lang="en-CA" sz="2400" dirty="0">
                <a:effectLst/>
                <a:sym typeface="Wingdings" pitchFamily="2" charset="2"/>
              </a:rPr>
              <a:t> </a:t>
            </a:r>
            <a:r>
              <a:rPr lang="en-CA" sz="2400" dirty="0">
                <a:effectLst/>
              </a:rPr>
              <a:t>this split the </a:t>
            </a:r>
            <a:r>
              <a:rPr lang="en-CA" sz="2400" dirty="0" smtClean="0">
                <a:effectLst/>
              </a:rPr>
              <a:t>Soc Dem Worker’s Party </a:t>
            </a:r>
            <a:r>
              <a:rPr lang="en-CA" sz="2400" dirty="0">
                <a:effectLst/>
              </a:rPr>
              <a:t>in 2</a:t>
            </a:r>
            <a:endParaRPr lang="en-US" sz="24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i="1" dirty="0"/>
          </a:p>
        </p:txBody>
      </p:sp>
      <p:pic>
        <p:nvPicPr>
          <p:cNvPr id="50179" name="Picture 7" descr="le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38163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Lenin Steps into This Vacuum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609600"/>
            <a:ext cx="5410200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Amnesty granted to all political prisoners in March of 1917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Lenin’s arrival in Petrograd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A tremendously charismatic personality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“Peace, Land, Bread”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“All Power to the Soviets”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b="1"/>
              <a:t>He preached that the war was a capitalist/imperialist war that offered no rewards for the peasants/workers; he also felt the war was over w/ the czar’s abdication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Bolshevik party membership exploded; their power was consolidated</a:t>
            </a:r>
          </a:p>
        </p:txBody>
      </p:sp>
      <p:pic>
        <p:nvPicPr>
          <p:cNvPr id="52227" name="Picture 7" descr="lenin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4877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33400" y="304800"/>
            <a:ext cx="5638800" cy="6553200"/>
          </a:xfrm>
        </p:spPr>
        <p:txBody>
          <a:bodyPr/>
          <a:lstStyle/>
          <a:p>
            <a:pPr lvl="2" eaLnBrk="1" hangingPunct="1">
              <a:defRPr/>
            </a:pPr>
            <a:r>
              <a:rPr lang="en-CA" sz="2800" b="1"/>
              <a:t>Lenin formed the </a:t>
            </a:r>
            <a:r>
              <a:rPr lang="en-CA" sz="2800" b="1" i="1">
                <a:solidFill>
                  <a:srgbClr val="99FF66"/>
                </a:solidFill>
              </a:rPr>
              <a:t>Military-Revolutionary Council</a:t>
            </a:r>
            <a:r>
              <a:rPr lang="en-CA" sz="2800" b="1"/>
              <a:t> and in May 1917 he urged the Pet. Soviet to pass </a:t>
            </a:r>
            <a:r>
              <a:rPr lang="en-CA" sz="2800" b="1">
                <a:solidFill>
                  <a:srgbClr val="99FF66"/>
                </a:solidFill>
              </a:rPr>
              <a:t>Army Order # 1</a:t>
            </a:r>
          </a:p>
          <a:p>
            <a:pPr lvl="3" eaLnBrk="1" hangingPunct="1">
              <a:defRPr/>
            </a:pPr>
            <a:r>
              <a:rPr lang="en-CA" sz="2800" b="1"/>
              <a:t>This gave control of the army to the common soldiers; discipline thus collapsed, and Kerensky was undermined</a:t>
            </a:r>
            <a:endParaRPr lang="en-US" sz="2800" b="1"/>
          </a:p>
        </p:txBody>
      </p:sp>
      <p:pic>
        <p:nvPicPr>
          <p:cNvPr id="54275" name="Picture 5" descr="29_October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1450" y="838200"/>
            <a:ext cx="38925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Pre-Revolutionary Russia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/>
              <a:t>Only true autocracy left in Europe</a:t>
            </a:r>
          </a:p>
          <a:p>
            <a:pPr eaLnBrk="1" hangingPunct="1">
              <a:defRPr/>
            </a:pPr>
            <a:r>
              <a:rPr lang="en-US" sz="2400" b="1"/>
              <a:t>No type of representative political institutions</a:t>
            </a:r>
          </a:p>
          <a:p>
            <a:pPr eaLnBrk="1" hangingPunct="1">
              <a:defRPr/>
            </a:pPr>
            <a:r>
              <a:rPr lang="en-US" sz="2400" b="1"/>
              <a:t>Nicholas II became tsar in 1884</a:t>
            </a:r>
          </a:p>
          <a:p>
            <a:pPr eaLnBrk="1" hangingPunct="1">
              <a:defRPr/>
            </a:pPr>
            <a:r>
              <a:rPr lang="en-US" sz="2400" b="1"/>
              <a:t>Believed he was the absolute ruler anointed by God</a:t>
            </a:r>
          </a:p>
          <a:p>
            <a:pPr eaLnBrk="1" hangingPunct="1">
              <a:defRPr/>
            </a:pPr>
            <a:r>
              <a:rPr lang="en-US" sz="2400" b="1"/>
              <a:t>Russo-Japanese War (1904) – defeat led to pol. instability</a:t>
            </a:r>
          </a:p>
        </p:txBody>
      </p:sp>
      <p:pic>
        <p:nvPicPr>
          <p:cNvPr id="19459" name="Picture 7" descr="nicholas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371600"/>
            <a:ext cx="41671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/>
              <a:t>The November Revolution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0"/>
            <a:ext cx="42672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Nov. 6, 1917…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b="1" dirty="0"/>
              <a:t>this was the ideological aspect of the </a:t>
            </a:r>
            <a:r>
              <a:rPr lang="en-CA" sz="2000" b="1" dirty="0" smtClean="0"/>
              <a:t>revolution, </a:t>
            </a:r>
            <a:r>
              <a:rPr lang="en-CA" sz="2000" b="1" dirty="0"/>
              <a:t>w/ the coup itself planned by </a:t>
            </a:r>
            <a:r>
              <a:rPr lang="en-CA" sz="2000" b="1" dirty="0">
                <a:solidFill>
                  <a:srgbClr val="99FF66"/>
                </a:solidFill>
              </a:rPr>
              <a:t>Leon Trotsky</a:t>
            </a:r>
            <a:r>
              <a:rPr lang="en-CA" sz="2000" b="1" dirty="0"/>
              <a:t>, who had gained the confidence of the army (= the “Red Miracle”)</a:t>
            </a:r>
            <a:endParaRPr lang="en-US" sz="20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000" b="1" dirty="0"/>
              <a:t>Lenin went on to consolidate his power in Jan. 1918 when he disbanded the </a:t>
            </a:r>
            <a:r>
              <a:rPr lang="en-CA" sz="2000" b="1" i="1" dirty="0"/>
              <a:t>Constituent Assembly</a:t>
            </a:r>
            <a:r>
              <a:rPr lang="en-CA" sz="2000" b="1" dirty="0"/>
              <a:t> (had replaced the </a:t>
            </a:r>
            <a:r>
              <a:rPr lang="en-CA" sz="2000" b="1" dirty="0" err="1"/>
              <a:t>Duma</a:t>
            </a:r>
            <a:r>
              <a:rPr lang="en-CA" sz="2000" b="1" dirty="0"/>
              <a:t>) – the Bolsheviks had not gained a majority there in late Nov. elections  - Russ. </a:t>
            </a:r>
            <a:r>
              <a:rPr lang="en-CA" sz="2000" b="1" dirty="0" err="1"/>
              <a:t>dem</a:t>
            </a:r>
            <a:r>
              <a:rPr lang="en-CA" sz="2000" b="1" dirty="0"/>
              <a:t>. thus terminated </a:t>
            </a:r>
            <a:r>
              <a:rPr lang="en-CA" sz="2000" b="1" dirty="0">
                <a:sym typeface="Wingdings" pitchFamily="2" charset="2"/>
              </a:rPr>
              <a:t> a </a:t>
            </a:r>
            <a:r>
              <a:rPr lang="en-CA" sz="2000" b="1" dirty="0">
                <a:solidFill>
                  <a:srgbClr val="99FF66"/>
                </a:solidFill>
                <a:sym typeface="Wingdings" pitchFamily="2" charset="2"/>
              </a:rPr>
              <a:t>Co</a:t>
            </a:r>
            <a:r>
              <a:rPr lang="en-US" sz="2000" b="1" dirty="0" err="1">
                <a:solidFill>
                  <a:srgbClr val="99FF66"/>
                </a:solidFill>
              </a:rPr>
              <a:t>uncil</a:t>
            </a:r>
            <a:r>
              <a:rPr lang="en-US" sz="2000" b="1" dirty="0">
                <a:solidFill>
                  <a:srgbClr val="99FF66"/>
                </a:solidFill>
              </a:rPr>
              <a:t> of People’s Commissars</a:t>
            </a:r>
            <a:r>
              <a:rPr lang="en-US" sz="2000" b="1" dirty="0"/>
              <a:t> was created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All private property was abolished and divided among the peasantry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/>
              <a:t>Largest industrial enterprises nationalized</a:t>
            </a:r>
          </a:p>
        </p:txBody>
      </p:sp>
      <p:pic>
        <p:nvPicPr>
          <p:cNvPr id="56323" name="Picture 7" descr="novem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4343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9" descr="Trotsky_milit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22700"/>
            <a:ext cx="4572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November Revolution (cont)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914400"/>
            <a:ext cx="3810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/>
              <a:t>Political Police organized: </a:t>
            </a:r>
            <a:r>
              <a:rPr lang="en-US" sz="2800" b="1">
                <a:solidFill>
                  <a:srgbClr val="99FF66"/>
                </a:solidFill>
              </a:rPr>
              <a:t>CHEKA</a:t>
            </a:r>
          </a:p>
          <a:p>
            <a:pPr eaLnBrk="1" hangingPunct="1">
              <a:defRPr/>
            </a:pPr>
            <a:r>
              <a:rPr lang="en-US" sz="2800" b="1"/>
              <a:t>Revolutionary army created with Trotsky in charge = “Red Army”</a:t>
            </a:r>
          </a:p>
          <a:p>
            <a:pPr eaLnBrk="1" hangingPunct="1">
              <a:defRPr/>
            </a:pPr>
            <a:r>
              <a:rPr lang="en-US" sz="2800" b="1"/>
              <a:t>Bolshevik Party renamed Communist Party in March of 1918</a:t>
            </a:r>
          </a:p>
        </p:txBody>
      </p:sp>
      <p:pic>
        <p:nvPicPr>
          <p:cNvPr id="58371" name="Picture 6" descr="red Ar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14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9" descr="Felix_Dzerzhinsky_19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8" y="3352800"/>
            <a:ext cx="27257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November Revolution (cont)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400" b="1"/>
              <a:t>Lenin’s 1st task was to get Russia out of the war so he could concentrate on internal reform…</a:t>
            </a:r>
            <a:endParaRPr lang="en-US" sz="2400" b="1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The </a:t>
            </a:r>
            <a:r>
              <a:rPr lang="en-US" sz="2400" b="1">
                <a:solidFill>
                  <a:srgbClr val="99FF66"/>
                </a:solidFill>
              </a:rPr>
              <a:t>Treaty of Brest-Litovsk</a:t>
            </a:r>
            <a:r>
              <a:rPr lang="en-US" sz="2400" b="1"/>
              <a:t> negotiated with the Germans, </a:t>
            </a:r>
            <a:r>
              <a:rPr lang="en-CA" sz="2400" b="1"/>
              <a:t>giving them much Russian territory, population, and resources</a:t>
            </a:r>
            <a:endParaRPr lang="en-US" sz="2400" b="1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Civil War followed, 1917-1920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/>
              <a:t>	</a:t>
            </a:r>
            <a:r>
              <a:rPr lang="en-US" sz="2400" b="1">
                <a:sym typeface="Wingdings" pitchFamily="2" charset="2"/>
              </a:rPr>
              <a:t></a:t>
            </a:r>
            <a:r>
              <a:rPr lang="en-US" sz="2400" b="1"/>
              <a:t>“Reds” versus “Whites”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/>
              <a:t>Complete breakdown of Russian economy and society</a:t>
            </a:r>
          </a:p>
        </p:txBody>
      </p:sp>
      <p:pic>
        <p:nvPicPr>
          <p:cNvPr id="60419" name="Picture 6" descr="brest-litov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Interpreting the Russian Revolution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official Marxist interpretation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/>
              <a:t>	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/>
              <a:t>The importance of a permanent international revolution</a:t>
            </a:r>
          </a:p>
          <a:p>
            <a:pPr eaLnBrk="1" hangingPunct="1">
              <a:defRPr/>
            </a:pPr>
            <a:r>
              <a:rPr lang="en-US" sz="2800" dirty="0"/>
              <a:t>Function of Russian History and Culture</a:t>
            </a:r>
          </a:p>
          <a:p>
            <a:pPr eaLnBrk="1" hangingPunct="1">
              <a:defRPr/>
            </a:pPr>
            <a:r>
              <a:rPr lang="en-US" sz="2800" dirty="0"/>
              <a:t>Imposed Revolution on an unwilling victim</a:t>
            </a:r>
          </a:p>
          <a:p>
            <a:pPr eaLnBrk="1" hangingPunct="1">
              <a:defRPr/>
            </a:pPr>
            <a:r>
              <a:rPr lang="en-US" sz="2800" dirty="0"/>
              <a:t>A Social Revolution…</a:t>
            </a:r>
          </a:p>
        </p:txBody>
      </p:sp>
      <p:pic>
        <p:nvPicPr>
          <p:cNvPr id="62467" name="Picture 7" descr="inte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914400"/>
            <a:ext cx="38068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64515" name="Picture 5" descr="uss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04800"/>
            <a:ext cx="9677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7244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800" smtClean="0"/>
              <a:t>Conditions deteriorated, revolution became possible, esp. w/ Lenin’s involvement</a:t>
            </a:r>
          </a:p>
          <a:p>
            <a:pPr eaLnBrk="1" hangingPunct="1">
              <a:lnSpc>
                <a:spcPct val="90000"/>
              </a:lnSpc>
            </a:pPr>
            <a:r>
              <a:rPr lang="en-CA" sz="2800" smtClean="0"/>
              <a:t>Lenin had gravitated towards the </a:t>
            </a:r>
            <a:r>
              <a:rPr lang="en-CA" sz="2800" i="1" smtClean="0">
                <a:solidFill>
                  <a:srgbClr val="99FF66"/>
                </a:solidFill>
              </a:rPr>
              <a:t>Social Dem. Workers’ Party</a:t>
            </a:r>
            <a:r>
              <a:rPr lang="en-CA" sz="2800" smtClean="0"/>
              <a:t> of </a:t>
            </a:r>
            <a:r>
              <a:rPr lang="en-CA" sz="2800" i="1" smtClean="0">
                <a:solidFill>
                  <a:srgbClr val="99FF66"/>
                </a:solidFill>
              </a:rPr>
              <a:t>George Plekhanov</a:t>
            </a:r>
            <a:r>
              <a:rPr lang="en-CA" sz="2800" i="1" smtClean="0"/>
              <a:t> – </a:t>
            </a:r>
            <a:r>
              <a:rPr lang="en-CA" sz="2800" smtClean="0"/>
              <a:t>they believed in dialectical materialism and thus favoured modernization/capitalism (which the czars also favoured as a measure to catch up w/ the w. Europe, esp. after the Crimean and Russo-Japanese Wars)</a:t>
            </a:r>
            <a:endParaRPr lang="en-US" sz="2800" smtClean="0"/>
          </a:p>
        </p:txBody>
      </p:sp>
      <p:pic>
        <p:nvPicPr>
          <p:cNvPr id="72709" name="Picture 5" descr="Bolshevik-mee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4038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7" descr="Click to close wind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438400"/>
            <a:ext cx="2727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Revolution of 1905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Rapid growth of  (discontented) working class</a:t>
            </a:r>
          </a:p>
          <a:p>
            <a:pPr eaLnBrk="1" hangingPunct="1">
              <a:defRPr/>
            </a:pPr>
            <a:r>
              <a:rPr lang="en-US" sz="2400" b="1" dirty="0"/>
              <a:t>Vast majority of workers concentrated in St. Petersburg and Moscow</a:t>
            </a:r>
          </a:p>
          <a:p>
            <a:pPr eaLnBrk="1" hangingPunct="1">
              <a:defRPr/>
            </a:pPr>
            <a:r>
              <a:rPr lang="en-US" sz="2400" b="1" dirty="0"/>
              <a:t>Little help from the countryside: impoverished peasants – Populist Movements of the 1870s and later had done little to improve their lot</a:t>
            </a:r>
          </a:p>
          <a:p>
            <a:pPr lvl="1" eaLnBrk="1" hangingPunct="1">
              <a:defRPr/>
            </a:pPr>
            <a:r>
              <a:rPr lang="en-US" sz="2000" b="1" dirty="0"/>
              <a:t>No individual land ownership</a:t>
            </a:r>
          </a:p>
          <a:p>
            <a:pPr lvl="1" eaLnBrk="1" hangingPunct="1">
              <a:defRPr/>
            </a:pPr>
            <a:r>
              <a:rPr lang="en-US" sz="2000" b="1" dirty="0"/>
              <a:t>Rural Famine</a:t>
            </a:r>
          </a:p>
        </p:txBody>
      </p:sp>
      <p:pic>
        <p:nvPicPr>
          <p:cNvPr id="8199" name="Picture 7" descr="petersbu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civil w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25838"/>
            <a:ext cx="4572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257800" cy="1401762"/>
          </a:xfrm>
        </p:spPr>
        <p:txBody>
          <a:bodyPr/>
          <a:lstStyle/>
          <a:p>
            <a:pPr marL="1016000" indent="-1016000" eaLnBrk="1" hangingPunct="1">
              <a:defRPr/>
            </a:pPr>
            <a:r>
              <a:rPr lang="en-US" sz="3600"/>
              <a:t>Conservatism Continues:</a:t>
            </a:r>
            <a:br>
              <a:rPr lang="en-US" sz="3600"/>
            </a:br>
            <a:r>
              <a:rPr lang="en-US" sz="3600"/>
              <a:t>1905-1917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0"/>
            <a:ext cx="32766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/>
              <a:t>Tsar paid no attention to the Duma; it was harassed and political parties suppressed – only token land reform was passed</a:t>
            </a:r>
          </a:p>
          <a:p>
            <a:pPr eaLnBrk="1" hangingPunct="1">
              <a:defRPr/>
            </a:pPr>
            <a:r>
              <a:rPr lang="en-US" sz="2400" b="1"/>
              <a:t>Nicholas was personally a very weak man; he became increasingly remote as a ruler</a:t>
            </a:r>
          </a:p>
          <a:p>
            <a:pPr eaLnBrk="1" hangingPunct="1">
              <a:defRPr/>
            </a:pPr>
            <a:r>
              <a:rPr lang="en-US" sz="2400" b="1"/>
              <a:t>Numerous </a:t>
            </a:r>
            <a:r>
              <a:rPr lang="en-US" sz="2400" b="1">
                <a:solidFill>
                  <a:srgbClr val="99FF66"/>
                </a:solidFill>
              </a:rPr>
              <a:t>soviets</a:t>
            </a:r>
            <a:r>
              <a:rPr lang="en-US" sz="2400" b="1"/>
              <a:t> thus began to appear</a:t>
            </a:r>
          </a:p>
        </p:txBody>
      </p:sp>
      <p:pic>
        <p:nvPicPr>
          <p:cNvPr id="12298" name="Picture 10" descr="30917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56578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Alexandra: The Power Behind the Throne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524000"/>
            <a:ext cx="4038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Even more blindly committed to autocracy than her husband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She was under the influence of Rasputin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Origins of Rasputin’s power - ?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Scandals surrounding Rasputin served to discredit the monarchy</a:t>
            </a:r>
          </a:p>
        </p:txBody>
      </p:sp>
      <p:pic>
        <p:nvPicPr>
          <p:cNvPr id="14343" name="Picture 7" descr="rasput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481263"/>
            <a:ext cx="28575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Alexand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2841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Alexis: Alexandra’s Son with Hemophilia</a:t>
            </a:r>
          </a:p>
        </p:txBody>
      </p:sp>
      <p:pic>
        <p:nvPicPr>
          <p:cNvPr id="29698" name="Picture 5" descr="alex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828800"/>
            <a:ext cx="3554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World War I: “The Last Straw”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762000"/>
            <a:ext cx="3657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War revealed the ineptitude and arrogance of the country’s aristocratic elite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Corrupt military leadership had contempt for ordinary Russian people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Average peasants had very little invested in the War</a:t>
            </a:r>
          </a:p>
        </p:txBody>
      </p:sp>
      <p:pic>
        <p:nvPicPr>
          <p:cNvPr id="31747" name="Picture 8" descr="russian ar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54864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World War I (cont)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/>
              <a:t>ill-trained, ineffective officers, poorly equipped (Russ. was not ready for </a:t>
            </a:r>
            <a:r>
              <a:rPr lang="en-CA" sz="2800" dirty="0" err="1"/>
              <a:t>ind</a:t>
            </a:r>
            <a:r>
              <a:rPr lang="en-CA" sz="2800" dirty="0"/>
              <a:t>. war) – the result was mass desertions and 2 million casualties by 1915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/>
              <a:t>R</a:t>
            </a:r>
            <a:r>
              <a:rPr lang="en-US" sz="2800" dirty="0" err="1"/>
              <a:t>esult</a:t>
            </a:r>
            <a:r>
              <a:rPr lang="en-US" sz="2800" dirty="0"/>
              <a:t>: Chaos and Disintegration of the Russian Army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Battle of </a:t>
            </a:r>
            <a:r>
              <a:rPr lang="en-US" sz="2800" dirty="0" err="1"/>
              <a:t>Tannenberg</a:t>
            </a:r>
            <a:r>
              <a:rPr lang="en-US" sz="2800" dirty="0"/>
              <a:t> (August, 1914) – massive defeat at hands of Hindenburg and </a:t>
            </a:r>
            <a:r>
              <a:rPr lang="en-US" sz="2800" dirty="0" smtClean="0"/>
              <a:t>Germany</a:t>
            </a:r>
            <a:endParaRPr lang="en-US" sz="2800" dirty="0"/>
          </a:p>
        </p:txBody>
      </p:sp>
      <p:pic>
        <p:nvPicPr>
          <p:cNvPr id="18439" name="Picture 7" descr="surr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762000"/>
            <a:ext cx="40386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30676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40163"/>
            <a:ext cx="42672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270</TotalTime>
  <Words>996</Words>
  <Application>Microsoft Office PowerPoint</Application>
  <PresentationFormat>On-screen Show (4:3)</PresentationFormat>
  <Paragraphs>137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Slit</vt:lpstr>
      <vt:lpstr>The Russian Revolution</vt:lpstr>
      <vt:lpstr>Pre-Revolutionary Russia</vt:lpstr>
      <vt:lpstr>PowerPoint Presentation</vt:lpstr>
      <vt:lpstr>The Revolution of 1905</vt:lpstr>
      <vt:lpstr>Conservatism Continues: 1905-1917</vt:lpstr>
      <vt:lpstr>Alexandra: The Power Behind the Throne</vt:lpstr>
      <vt:lpstr>Alexis: Alexandra’s Son with Hemophilia</vt:lpstr>
      <vt:lpstr>World War I: “The Last Straw”</vt:lpstr>
      <vt:lpstr>World War I (cont)</vt:lpstr>
      <vt:lpstr>The Collapse of the Imperial Government</vt:lpstr>
      <vt:lpstr>The Collapse of the Imperial Government (cont)</vt:lpstr>
      <vt:lpstr>The Two Revolutions of 1917</vt:lpstr>
      <vt:lpstr>The March Revolution</vt:lpstr>
      <vt:lpstr>Kornilov Affair</vt:lpstr>
      <vt:lpstr>The Petrograd Soviet</vt:lpstr>
      <vt:lpstr>Soviet Political Ideology</vt:lpstr>
      <vt:lpstr>Founder of Bolshevism: Vladimir Lenin</vt:lpstr>
      <vt:lpstr>Lenin Steps into This Vacuum</vt:lpstr>
      <vt:lpstr>PowerPoint Presentation</vt:lpstr>
      <vt:lpstr>The November Revolution</vt:lpstr>
      <vt:lpstr>November Revolution (cont)</vt:lpstr>
      <vt:lpstr>November Revolution (cont)</vt:lpstr>
      <vt:lpstr>Interpreting the Russian Revolution</vt:lpstr>
      <vt:lpstr>PowerPoint Presentation</vt:lpstr>
    </vt:vector>
  </TitlesOfParts>
  <Company>IPFW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Revolution</dc:title>
  <dc:creator>Janelle Garrett</dc:creator>
  <cp:lastModifiedBy>Janelle Garrett</cp:lastModifiedBy>
  <cp:revision>9</cp:revision>
  <dcterms:created xsi:type="dcterms:W3CDTF">2006-03-31T03:09:27Z</dcterms:created>
  <dcterms:modified xsi:type="dcterms:W3CDTF">2011-11-07T14:28:27Z</dcterms:modified>
</cp:coreProperties>
</file>