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Lst>
  <p:sldIdLst>
    <p:sldId id="256" r:id="rId2"/>
    <p:sldId id="302" r:id="rId3"/>
    <p:sldId id="257" r:id="rId4"/>
    <p:sldId id="258" r:id="rId5"/>
    <p:sldId id="259" r:id="rId6"/>
    <p:sldId id="272"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3" r:id="rId20"/>
    <p:sldId id="274" r:id="rId21"/>
    <p:sldId id="275" r:id="rId22"/>
    <p:sldId id="276" r:id="rId23"/>
    <p:sldId id="277" r:id="rId24"/>
    <p:sldId id="278" r:id="rId25"/>
    <p:sldId id="279" r:id="rId26"/>
    <p:sldId id="280" r:id="rId27"/>
    <p:sldId id="281" r:id="rId28"/>
    <p:sldId id="282" r:id="rId29"/>
    <p:sldId id="283" r:id="rId30"/>
    <p:sldId id="286" r:id="rId31"/>
    <p:sldId id="287" r:id="rId32"/>
    <p:sldId id="288" r:id="rId33"/>
    <p:sldId id="284" r:id="rId34"/>
    <p:sldId id="285" r:id="rId35"/>
    <p:sldId id="289" r:id="rId36"/>
    <p:sldId id="290" r:id="rId37"/>
    <p:sldId id="291" r:id="rId38"/>
    <p:sldId id="292" r:id="rId39"/>
    <p:sldId id="293" r:id="rId40"/>
    <p:sldId id="294" r:id="rId41"/>
    <p:sldId id="295" r:id="rId42"/>
    <p:sldId id="297" r:id="rId43"/>
    <p:sldId id="296" r:id="rId44"/>
    <p:sldId id="298" r:id="rId45"/>
    <p:sldId id="300" r:id="rId46"/>
    <p:sldId id="299" r:id="rId47"/>
    <p:sldId id="301"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4" r:id="rId76"/>
    <p:sldId id="330" r:id="rId77"/>
    <p:sldId id="331" r:id="rId78"/>
    <p:sldId id="332" r:id="rId79"/>
    <p:sldId id="333" r:id="rId80"/>
    <p:sldId id="336" r:id="rId81"/>
    <p:sldId id="335"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2" r:id="rId97"/>
    <p:sldId id="351" r:id="rId98"/>
    <p:sldId id="353" r:id="rId99"/>
    <p:sldId id="354" r:id="rId100"/>
    <p:sldId id="355" r:id="rId101"/>
    <p:sldId id="356" r:id="rId102"/>
    <p:sldId id="357" r:id="rId103"/>
    <p:sldId id="358" r:id="rId104"/>
    <p:sldId id="359" r:id="rId105"/>
    <p:sldId id="360" r:id="rId106"/>
    <p:sldId id="361" r:id="rId107"/>
    <p:sldId id="363" r:id="rId108"/>
    <p:sldId id="362" r:id="rId109"/>
    <p:sldId id="364" r:id="rId110"/>
    <p:sldId id="365" r:id="rId111"/>
    <p:sldId id="366" r:id="rId112"/>
    <p:sldId id="367" r:id="rId113"/>
    <p:sldId id="368" r:id="rId114"/>
    <p:sldId id="369" r:id="rId115"/>
    <p:sldId id="370" r:id="rId116"/>
    <p:sldId id="371" r:id="rId117"/>
    <p:sldId id="372" r:id="rId118"/>
    <p:sldId id="373" r:id="rId119"/>
    <p:sldId id="374" r:id="rId1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0D433BFB-F0C3-45F2-A7E2-5190CD0BACF5}" type="datetimeFigureOut">
              <a:rPr lang="en-US" smtClean="0"/>
              <a:pPr/>
              <a:t>8/3/2012</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0D433BFB-F0C3-45F2-A7E2-5190CD0BACF5}" type="datetimeFigureOut">
              <a:rPr lang="en-US" smtClean="0"/>
              <a:pPr/>
              <a:t>8/3/2012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2B4D92-1512-477A-A999-15F6C746ADFE}" type="slidenum">
              <a:rPr lang="en-US" smtClean="0"/>
              <a:pPr/>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D433BFB-F0C3-45F2-A7E2-5190CD0BACF5}" type="datetimeFigureOut">
              <a:rPr lang="en-US" smtClean="0"/>
              <a:pPr/>
              <a:t>8/3/2012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2B4D92-1512-477A-A999-15F6C746ADF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0D433BFB-F0C3-45F2-A7E2-5190CD0BACF5}" type="datetimeFigureOut">
              <a:rPr lang="en-US" smtClean="0"/>
              <a:pPr/>
              <a:t>8/3/2012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2B4D92-1512-477A-A999-15F6C746ADFE}"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0D433BFB-F0C3-45F2-A7E2-5190CD0BACF5}" type="datetimeFigureOut">
              <a:rPr lang="en-US" smtClean="0"/>
              <a:pPr/>
              <a:t>8/3/2012</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0D433BFB-F0C3-45F2-A7E2-5190CD0BACF5}" type="datetimeFigureOut">
              <a:rPr lang="en-US" smtClean="0"/>
              <a:pPr/>
              <a:t>8/3/2012</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222B4D92-1512-477A-A999-15F6C746ADFE}" type="slidenum">
              <a:rPr lang="en-US" smtClean="0"/>
              <a:pPr/>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433BFB-F0C3-45F2-A7E2-5190CD0BACF5}" type="datetimeFigureOut">
              <a:rPr lang="en-US" smtClean="0"/>
              <a:pPr/>
              <a:t>8/3/2012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2B4D92-1512-477A-A999-15F6C746ADFE}" type="slidenum">
              <a:rPr lang="en-US" smtClean="0"/>
              <a:pPr/>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0D433BFB-F0C3-45F2-A7E2-5190CD0BACF5}" type="datetimeFigureOut">
              <a:rPr lang="en-US" smtClean="0"/>
              <a:pPr/>
              <a:t>8/3/2012</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222B4D92-1512-477A-A999-15F6C746ADFE}" type="slidenum">
              <a:rPr lang="en-US" smtClean="0"/>
              <a:pPr/>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0D433BFB-F0C3-45F2-A7E2-5190CD0BACF5}" type="datetimeFigureOut">
              <a:rPr lang="en-US" smtClean="0"/>
              <a:pPr/>
              <a:t>8/3/2012</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222B4D92-1512-477A-A999-15F6C746ADFE}" type="slidenum">
              <a:rPr lang="en-US" smtClean="0"/>
              <a:pPr/>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0D433BFB-F0C3-45F2-A7E2-5190CD0BACF5}" type="datetimeFigureOut">
              <a:rPr lang="en-US" smtClean="0"/>
              <a:pPr/>
              <a:t>8/3/2012</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222B4D92-1512-477A-A999-15F6C746ADFE}" type="slidenum">
              <a:rPr lang="en-US" smtClean="0"/>
              <a:pPr/>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smtClean="0"/>
              <a:t>Drag picture to placeholder or click icon to add</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D433BFB-F0C3-45F2-A7E2-5190CD0BACF5}" type="datetimeFigureOut">
              <a:rPr lang="en-US" smtClean="0"/>
              <a:pPr/>
              <a:t>8/3/2012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2B4D92-1512-477A-A999-15F6C746ADF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D433BFB-F0C3-45F2-A7E2-5190CD0BACF5}" type="datetimeFigureOut">
              <a:rPr lang="en-US" smtClean="0"/>
              <a:pPr/>
              <a:t>8/3/2012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2B4D92-1512-477A-A999-15F6C746ADFE}" type="slidenum">
              <a:rPr lang="en-US" smtClean="0"/>
              <a:pPr/>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D433BFB-F0C3-45F2-A7E2-5190CD0BACF5}" type="datetimeFigureOut">
              <a:rPr lang="en-US" smtClean="0"/>
              <a:pPr/>
              <a:t>8/3/2012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2B4D92-1512-477A-A999-15F6C746ADFE}" type="slidenum">
              <a:rPr lang="en-US" smtClean="0"/>
              <a:pPr/>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D433BFB-F0C3-45F2-A7E2-5190CD0BACF5}" type="datetimeFigureOut">
              <a:rPr lang="en-US" smtClean="0"/>
              <a:pPr/>
              <a:t>8/3/2012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2B4D92-1512-477A-A999-15F6C746ADFE}" type="slidenum">
              <a:rPr lang="en-US" smtClean="0"/>
              <a:pPr/>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0D433BFB-F0C3-45F2-A7E2-5190CD0BACF5}" type="datetimeFigureOut">
              <a:rPr lang="en-US" smtClean="0"/>
              <a:pPr/>
              <a:t>8/3/2012</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smtClean="0"/>
              <a:t>Drag picture to placeholder or click icon to add</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0D433BFB-F0C3-45F2-A7E2-5190CD0BACF5}" type="datetimeFigureOut">
              <a:rPr lang="en-US" smtClean="0"/>
              <a:pPr/>
              <a:t>8/3/2012</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222B4D92-1512-477A-A999-15F6C746ADFE}" type="slidenum">
              <a:rPr lang="en-US" smtClean="0"/>
              <a:pPr/>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0D433BFB-F0C3-45F2-A7E2-5190CD0BACF5}" type="datetimeFigureOut">
              <a:rPr lang="en-US" smtClean="0"/>
              <a:pPr/>
              <a:t>8/3/2012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2B4D92-1512-477A-A999-15F6C746ADF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0D433BFB-F0C3-45F2-A7E2-5190CD0BACF5}" type="datetimeFigureOut">
              <a:rPr lang="en-US" smtClean="0"/>
              <a:pPr/>
              <a:t>8/3/2012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2B4D92-1512-477A-A999-15F6C746ADFE}" type="slidenum">
              <a:rPr lang="en-US" smtClean="0"/>
              <a:pPr/>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0D433BFB-F0C3-45F2-A7E2-5190CD0BACF5}" type="datetimeFigureOut">
              <a:rPr lang="en-US" smtClean="0"/>
              <a:pPr/>
              <a:t>8/3/2012</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222B4D92-1512-477A-A999-15F6C746ADF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0D433BFB-F0C3-45F2-A7E2-5190CD0BACF5}" type="datetimeFigureOut">
              <a:rPr lang="en-US" smtClean="0"/>
              <a:pPr/>
              <a:t>8/3/2012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2B4D92-1512-477A-A999-15F6C746ADFE}" type="slidenum">
              <a:rPr lang="en-US" smtClean="0"/>
              <a:pPr/>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0D433BFB-F0C3-45F2-A7E2-5190CD0BACF5}" type="datetimeFigureOut">
              <a:rPr lang="en-US" smtClean="0"/>
              <a:pPr/>
              <a:t>8/3/2012</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222B4D92-1512-477A-A999-15F6C746ADF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 id="2147483746" r:id="rId18"/>
    <p:sldLayoutId id="2147483747" r:id="rId19"/>
    <p:sldLayoutId id="2147483748"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gi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gif"/><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9.gif"/></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648200"/>
            <a:ext cx="4419600" cy="1676400"/>
          </a:xfrm>
        </p:spPr>
        <p:txBody>
          <a:bodyPr>
            <a:normAutofit/>
          </a:bodyPr>
          <a:lstStyle/>
          <a:p>
            <a:r>
              <a:rPr lang="pt-BR" b="1" dirty="0" smtClean="0"/>
              <a:t>MORE AP COMPARATIVE GOVT</a:t>
            </a:r>
            <a:br>
              <a:rPr lang="pt-BR" b="1" dirty="0" smtClean="0"/>
            </a:br>
            <a:r>
              <a:rPr lang="pt-BR" b="1" dirty="0" smtClean="0"/>
              <a:t>THEORY</a:t>
            </a:r>
            <a:endParaRPr lang="en-US" b="1" dirty="0"/>
          </a:p>
        </p:txBody>
      </p:sp>
      <p:sp>
        <p:nvSpPr>
          <p:cNvPr id="3" name="Subtitle 2"/>
          <p:cNvSpPr>
            <a:spLocks noGrp="1"/>
          </p:cNvSpPr>
          <p:nvPr>
            <p:ph type="subTitle" idx="1"/>
          </p:nvPr>
        </p:nvSpPr>
        <p:spPr>
          <a:xfrm>
            <a:off x="4800600" y="4953001"/>
            <a:ext cx="4038600" cy="1358152"/>
          </a:xfrm>
        </p:spPr>
        <p:txBody>
          <a:bodyPr>
            <a:noAutofit/>
          </a:bodyPr>
          <a:lstStyle/>
          <a:p>
            <a:pPr algn="ctr"/>
            <a:r>
              <a:rPr lang="pt-BR" sz="3200" b="1" dirty="0" smtClean="0">
                <a:solidFill>
                  <a:schemeClr val="tx2">
                    <a:lumMod val="90000"/>
                    <a:lumOff val="10000"/>
                  </a:schemeClr>
                </a:solidFill>
              </a:rPr>
              <a:t>Covering the </a:t>
            </a:r>
          </a:p>
          <a:p>
            <a:pPr algn="ctr"/>
            <a:r>
              <a:rPr lang="pt-BR" sz="3200" b="1" dirty="0" smtClean="0">
                <a:solidFill>
                  <a:schemeClr val="tx2">
                    <a:lumMod val="90000"/>
                    <a:lumOff val="10000"/>
                  </a:schemeClr>
                </a:solidFill>
              </a:rPr>
              <a:t>6 Major </a:t>
            </a:r>
            <a:r>
              <a:rPr lang="pt-BR" sz="3200" b="1" dirty="0" smtClean="0">
                <a:solidFill>
                  <a:schemeClr val="tx2">
                    <a:lumMod val="90000"/>
                    <a:lumOff val="10000"/>
                  </a:schemeClr>
                </a:solidFill>
              </a:rPr>
              <a:t>Topics</a:t>
            </a:r>
          </a:p>
        </p:txBody>
      </p:sp>
      <p:sp>
        <p:nvSpPr>
          <p:cNvPr id="4" name="TextBox 3"/>
          <p:cNvSpPr txBox="1"/>
          <p:nvPr/>
        </p:nvSpPr>
        <p:spPr>
          <a:xfrm>
            <a:off x="587374" y="539750"/>
            <a:ext cx="3603626" cy="3422650"/>
          </a:xfrm>
          <a:prstGeom prst="rect">
            <a:avLst/>
          </a:prstGeom>
          <a:noFill/>
        </p:spPr>
        <p:txBody>
          <a:bodyPr wrap="square" rtlCol="0">
            <a:spAutoFit/>
          </a:bodyPr>
          <a:lstStyle/>
          <a:p>
            <a:endParaRPr lang="en-US" dirty="0"/>
          </a:p>
        </p:txBody>
      </p:sp>
      <p:pic>
        <p:nvPicPr>
          <p:cNvPr id="5" name="Picture 4" descr="branches.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1066800"/>
            <a:ext cx="3744623" cy="2362200"/>
          </a:xfrm>
          <a:prstGeom prst="rect">
            <a:avLst/>
          </a:prstGeom>
        </p:spPr>
      </p:pic>
      <p:pic>
        <p:nvPicPr>
          <p:cNvPr id="6" name="Picture 5" descr="civil-society2-300x26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8200" y="304800"/>
            <a:ext cx="2094046" cy="1828800"/>
          </a:xfrm>
          <a:prstGeom prst="rect">
            <a:avLst/>
          </a:prstGeom>
        </p:spPr>
      </p:pic>
      <p:pic>
        <p:nvPicPr>
          <p:cNvPr id="7" name="Picture 6" descr="3559827659_5e9b8a2844.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8200" y="2362200"/>
            <a:ext cx="2057400" cy="2057400"/>
          </a:xfrm>
          <a:prstGeom prst="rect">
            <a:avLst/>
          </a:prstGeom>
        </p:spPr>
      </p:pic>
      <p:pic>
        <p:nvPicPr>
          <p:cNvPr id="8" name="Picture 7" descr="european-left_vote.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81800" y="2667000"/>
            <a:ext cx="2155243" cy="1524000"/>
          </a:xfrm>
          <a:prstGeom prst="rect">
            <a:avLst/>
          </a:prstGeom>
        </p:spPr>
      </p:pic>
      <p:pic>
        <p:nvPicPr>
          <p:cNvPr id="9" name="Picture 8" descr="Fair-Trade-Free-Trade-Button-(0621).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81800" y="152400"/>
            <a:ext cx="2057399" cy="2133600"/>
          </a:xfrm>
          <a:prstGeom prst="rect">
            <a:avLst/>
          </a:prstGeom>
        </p:spPr>
      </p:pic>
      <p:sp>
        <p:nvSpPr>
          <p:cNvPr id="10" name="TextBox 9"/>
          <p:cNvSpPr txBox="1"/>
          <p:nvPr/>
        </p:nvSpPr>
        <p:spPr>
          <a:xfrm>
            <a:off x="587374" y="6211669"/>
            <a:ext cx="7272047" cy="646331"/>
          </a:xfrm>
          <a:prstGeom prst="rect">
            <a:avLst/>
          </a:prstGeom>
          <a:noFill/>
        </p:spPr>
        <p:txBody>
          <a:bodyPr wrap="square" rtlCol="0">
            <a:spAutoFit/>
          </a:bodyPr>
          <a:lstStyle/>
          <a:p>
            <a:pPr algn="ctr"/>
            <a:r>
              <a:rPr lang="pt-BR" b="1" dirty="0">
                <a:solidFill>
                  <a:schemeClr val="tx2">
                    <a:lumMod val="90000"/>
                    <a:lumOff val="10000"/>
                  </a:schemeClr>
                </a:solidFill>
              </a:rPr>
              <a:t>Presentation based on Ethel Wood’s </a:t>
            </a:r>
            <a:endParaRPr lang="pt-BR" b="1" dirty="0" smtClean="0">
              <a:solidFill>
                <a:schemeClr val="tx2">
                  <a:lumMod val="90000"/>
                  <a:lumOff val="10000"/>
                </a:schemeClr>
              </a:solidFill>
            </a:endParaRPr>
          </a:p>
          <a:p>
            <a:pPr algn="ctr"/>
            <a:r>
              <a:rPr lang="pt-BR" b="1" dirty="0" smtClean="0">
                <a:solidFill>
                  <a:schemeClr val="tx2">
                    <a:lumMod val="90000"/>
                    <a:lumOff val="10000"/>
                  </a:schemeClr>
                </a:solidFill>
              </a:rPr>
              <a:t>APCG&amp;P</a:t>
            </a:r>
            <a:r>
              <a:rPr lang="pt-BR" b="1" dirty="0">
                <a:solidFill>
                  <a:schemeClr val="tx2">
                    <a:lumMod val="90000"/>
                    <a:lumOff val="10000"/>
                  </a:schemeClr>
                </a:solidFill>
              </a:rPr>
              <a:t>: An Essential </a:t>
            </a:r>
            <a:r>
              <a:rPr lang="pt-BR" b="1" dirty="0" smtClean="0">
                <a:solidFill>
                  <a:schemeClr val="tx2">
                    <a:lumMod val="90000"/>
                    <a:lumOff val="10000"/>
                  </a:schemeClr>
                </a:solidFill>
              </a:rPr>
              <a:t>Coursebook &amp; Study Guide, 3rd Edition</a:t>
            </a:r>
            <a:endParaRPr lang="en-US" b="1" dirty="0">
              <a:solidFill>
                <a:schemeClr val="tx2">
                  <a:lumMod val="90000"/>
                  <a:lumOff val="10000"/>
                </a:schemeClr>
              </a:solidFill>
            </a:endParaRPr>
          </a:p>
        </p:txBody>
      </p:sp>
    </p:spTree>
    <p:extLst>
      <p:ext uri="{BB962C8B-B14F-4D97-AF65-F5344CB8AC3E}">
        <p14:creationId xmlns:p14="http://schemas.microsoft.com/office/powerpoint/2010/main" val="5748584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b="1" dirty="0" smtClean="0"/>
              <a:t>Three New Groups</a:t>
            </a:r>
            <a:endParaRPr lang="en-US" b="1" dirty="0"/>
          </a:p>
        </p:txBody>
      </p:sp>
      <p:sp>
        <p:nvSpPr>
          <p:cNvPr id="3" name="Content Placeholder 2"/>
          <p:cNvSpPr>
            <a:spLocks noGrp="1"/>
          </p:cNvSpPr>
          <p:nvPr>
            <p:ph idx="1"/>
          </p:nvPr>
        </p:nvSpPr>
        <p:spPr>
          <a:xfrm>
            <a:off x="498474" y="1295400"/>
            <a:ext cx="7556313" cy="5105400"/>
          </a:xfrm>
        </p:spPr>
        <p:txBody>
          <a:bodyPr>
            <a:noAutofit/>
          </a:bodyPr>
          <a:lstStyle/>
          <a:p>
            <a:r>
              <a:rPr lang="pt-BR" dirty="0" smtClean="0"/>
              <a:t>“</a:t>
            </a:r>
            <a:r>
              <a:rPr lang="pt-BR" b="1" dirty="0" smtClean="0"/>
              <a:t>Advanced” Democracies</a:t>
            </a:r>
            <a:r>
              <a:rPr lang="pt-BR" dirty="0" smtClean="0"/>
              <a:t>:  well-established democratic governments and high level of economic development  (Ex:Great Britain)</a:t>
            </a:r>
          </a:p>
          <a:p>
            <a:r>
              <a:rPr lang="pt-BR" b="1" dirty="0" smtClean="0"/>
              <a:t>Communist &amp; Post-Communist countries:  </a:t>
            </a:r>
            <a:r>
              <a:rPr lang="pt-BR" dirty="0" smtClean="0"/>
              <a:t>have tried to create a system that limits individual freedoms in order to divide wealth more equally.  Now are dealing with changes to their regimes (Ex: China &amp; Russia)</a:t>
            </a:r>
          </a:p>
          <a:p>
            <a:r>
              <a:rPr lang="pt-BR" b="1" dirty="0" smtClean="0"/>
              <a:t>LDCs (Less developed countries) &amp; NICs (newly industrializing countries):</a:t>
            </a:r>
          </a:p>
          <a:p>
            <a:pPr lvl="1"/>
            <a:r>
              <a:rPr lang="pt-BR" sz="2000" dirty="0" smtClean="0"/>
              <a:t>LDCs lack significant economic development, tend to have authoritarian governments, not always. (Ex: Nigeria)</a:t>
            </a:r>
          </a:p>
          <a:p>
            <a:pPr lvl="1"/>
            <a:r>
              <a:rPr lang="pt-BR" sz="2000" dirty="0" smtClean="0"/>
              <a:t>NICs: experiencing rapid economic growth and have shown tendency toward democratization and political and social stability.  (ex: Mexico &amp; Iran)</a:t>
            </a:r>
            <a:endParaRPr lang="en-US" sz="2000" dirty="0"/>
          </a:p>
        </p:txBody>
      </p:sp>
    </p:spTree>
    <p:extLst>
      <p:ext uri="{BB962C8B-B14F-4D97-AF65-F5344CB8AC3E}">
        <p14:creationId xmlns:p14="http://schemas.microsoft.com/office/powerpoint/2010/main" val="267322005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BICAMERALISM</a:t>
            </a:r>
            <a:endParaRPr lang="en-US" dirty="0"/>
          </a:p>
        </p:txBody>
      </p:sp>
      <p:sp>
        <p:nvSpPr>
          <p:cNvPr id="3" name="Content Placeholder 2"/>
          <p:cNvSpPr>
            <a:spLocks noGrp="1"/>
          </p:cNvSpPr>
          <p:nvPr>
            <p:ph idx="1"/>
          </p:nvPr>
        </p:nvSpPr>
        <p:spPr>
          <a:xfrm>
            <a:off x="457200" y="1219200"/>
            <a:ext cx="7597587" cy="4906963"/>
          </a:xfrm>
        </p:spPr>
        <p:txBody>
          <a:bodyPr>
            <a:normAutofit/>
          </a:bodyPr>
          <a:lstStyle/>
          <a:p>
            <a:r>
              <a:rPr lang="en-US" dirty="0" smtClean="0"/>
              <a:t>Two chambers or two houses</a:t>
            </a:r>
          </a:p>
          <a:p>
            <a:r>
              <a:rPr lang="en-US" dirty="0" smtClean="0"/>
              <a:t>System traced back to Britain’s House of Lords and House of Commons, upper and lower house (doesn’t necessarily imply power, depends on country)</a:t>
            </a:r>
          </a:p>
          <a:p>
            <a:r>
              <a:rPr lang="en-US" dirty="0" smtClean="0"/>
              <a:t>Why do most countries practice bicameralism?</a:t>
            </a:r>
          </a:p>
          <a:p>
            <a:pPr lvl="1"/>
            <a:r>
              <a:rPr lang="en-US" dirty="0" smtClean="0"/>
              <a:t>If country federalism, bicameralism allows for on house to represent regional </a:t>
            </a:r>
            <a:r>
              <a:rPr lang="en-US" dirty="0" err="1" smtClean="0"/>
              <a:t>govts</a:t>
            </a:r>
            <a:r>
              <a:rPr lang="en-US" dirty="0" smtClean="0"/>
              <a:t> and local interests. Seat in the other are usually determined by the population, so it serves as a more direct democratic link to voters</a:t>
            </a:r>
          </a:p>
          <a:p>
            <a:pPr lvl="1"/>
            <a:r>
              <a:rPr lang="en-US" dirty="0" smtClean="0"/>
              <a:t>Counterbalances disproportionate power of any region (Ex: CA and TX in USA)</a:t>
            </a:r>
          </a:p>
          <a:p>
            <a:pPr lvl="1"/>
            <a:r>
              <a:rPr lang="en-US" dirty="0" smtClean="0"/>
              <a:t>Disperses power requiring both houses to approve legislation</a:t>
            </a:r>
          </a:p>
          <a:p>
            <a:pPr lvl="1"/>
            <a:r>
              <a:rPr lang="en-US" dirty="0" smtClean="0"/>
              <a:t>Upper house can be a “Cooling mechanism to slow down impulsive actions on the hotheaded lower house”</a:t>
            </a:r>
          </a:p>
        </p:txBody>
      </p:sp>
    </p:spTree>
    <p:extLst>
      <p:ext uri="{BB962C8B-B14F-4D97-AF65-F5344CB8AC3E}">
        <p14:creationId xmlns:p14="http://schemas.microsoft.com/office/powerpoint/2010/main" val="60006544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 OF LEGISLATURES</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sz="3200" dirty="0" smtClean="0"/>
              <a:t>Formulate, debate and vote on political policies</a:t>
            </a:r>
          </a:p>
          <a:p>
            <a:pPr marL="0" indent="0">
              <a:buNone/>
            </a:pPr>
            <a:r>
              <a:rPr lang="en-US" sz="3200" dirty="0" smtClean="0"/>
              <a:t>Control the budget (fundraising and spending)</a:t>
            </a:r>
          </a:p>
          <a:p>
            <a:pPr marL="0" indent="0">
              <a:buNone/>
            </a:pPr>
            <a:r>
              <a:rPr lang="en-US" sz="3200" dirty="0" smtClean="0"/>
              <a:t>May appoint officials in the executive and judicial branches or vote to approve them</a:t>
            </a:r>
          </a:p>
          <a:p>
            <a:pPr marL="0" indent="0">
              <a:buNone/>
            </a:pPr>
            <a:r>
              <a:rPr lang="en-US" sz="3200" dirty="0" smtClean="0"/>
              <a:t>May serve as court of appeal (like British House of Commons)</a:t>
            </a:r>
          </a:p>
          <a:p>
            <a:pPr marL="0" indent="0">
              <a:buNone/>
            </a:pPr>
            <a:r>
              <a:rPr lang="en-US" sz="3200" dirty="0" smtClean="0"/>
              <a:t>Elite recruitment</a:t>
            </a:r>
          </a:p>
          <a:p>
            <a:pPr marL="0" indent="0">
              <a:buNone/>
            </a:pPr>
            <a:endParaRPr lang="en-US" dirty="0" smtClean="0"/>
          </a:p>
        </p:txBody>
      </p:sp>
    </p:spTree>
    <p:extLst>
      <p:ext uri="{BB962C8B-B14F-4D97-AF65-F5344CB8AC3E}">
        <p14:creationId xmlns:p14="http://schemas.microsoft.com/office/powerpoint/2010/main" val="388483979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JUDICIARIES</a:t>
            </a:r>
            <a:endParaRPr lang="en-US" dirty="0"/>
          </a:p>
        </p:txBody>
      </p:sp>
      <p:sp>
        <p:nvSpPr>
          <p:cNvPr id="3" name="Content Placeholder 2"/>
          <p:cNvSpPr>
            <a:spLocks noGrp="1"/>
          </p:cNvSpPr>
          <p:nvPr>
            <p:ph idx="1"/>
          </p:nvPr>
        </p:nvSpPr>
        <p:spPr>
          <a:xfrm>
            <a:off x="457200" y="1143000"/>
            <a:ext cx="7597587" cy="4983163"/>
          </a:xfrm>
        </p:spPr>
        <p:txBody>
          <a:bodyPr>
            <a:normAutofit lnSpcReduction="10000"/>
          </a:bodyPr>
          <a:lstStyle/>
          <a:p>
            <a:r>
              <a:rPr lang="en-US" dirty="0" smtClean="0"/>
              <a:t>Role of judiciary varies a lot between one country and  another</a:t>
            </a:r>
          </a:p>
          <a:p>
            <a:r>
              <a:rPr lang="en-US" dirty="0" smtClean="0"/>
              <a:t>Courts in authoritarian systems have little or no independence</a:t>
            </a:r>
          </a:p>
          <a:p>
            <a:r>
              <a:rPr lang="en-US" dirty="0" smtClean="0"/>
              <a:t>Courts that decide guilt or innocence date back to medieval England</a:t>
            </a:r>
          </a:p>
          <a:p>
            <a:r>
              <a:rPr lang="en-US" dirty="0" smtClean="0"/>
              <a:t>Constitutional courts that serve to defend democratic principles against infringement by private citizens and </a:t>
            </a:r>
            <a:r>
              <a:rPr lang="en-US" dirty="0" err="1" smtClean="0"/>
              <a:t>govt</a:t>
            </a:r>
            <a:r>
              <a:rPr lang="en-US" dirty="0" smtClean="0"/>
              <a:t>, highest institution that rules on constitutionality</a:t>
            </a:r>
          </a:p>
          <a:p>
            <a:r>
              <a:rPr lang="en-US" dirty="0" smtClean="0"/>
              <a:t>JUDICIAL REVIEW</a:t>
            </a:r>
            <a:r>
              <a:rPr lang="en-US" dirty="0" smtClean="0">
                <a:sym typeface="Wingdings"/>
              </a:rPr>
              <a:t> mechanism allows courts to impose restrictions on what political leaders do, review laws and actions for their constitutionality</a:t>
            </a:r>
          </a:p>
          <a:p>
            <a:r>
              <a:rPr lang="en-US" dirty="0" smtClean="0"/>
              <a:t>                                                                                                                                                                                     </a:t>
            </a:r>
          </a:p>
        </p:txBody>
      </p:sp>
    </p:spTree>
    <p:extLst>
      <p:ext uri="{BB962C8B-B14F-4D97-AF65-F5344CB8AC3E}">
        <p14:creationId xmlns:p14="http://schemas.microsoft.com/office/powerpoint/2010/main" val="2490272984"/>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LINKAGE INSTITUTIONS</a:t>
            </a:r>
            <a:endParaRPr lang="en-US" dirty="0"/>
          </a:p>
        </p:txBody>
      </p:sp>
      <p:sp>
        <p:nvSpPr>
          <p:cNvPr id="3" name="Content Placeholder 2"/>
          <p:cNvSpPr>
            <a:spLocks noGrp="1"/>
          </p:cNvSpPr>
          <p:nvPr>
            <p:ph idx="1"/>
          </p:nvPr>
        </p:nvSpPr>
        <p:spPr/>
        <p:txBody>
          <a:bodyPr/>
          <a:lstStyle/>
          <a:p>
            <a:r>
              <a:rPr lang="en-US" sz="2800" dirty="0" smtClean="0"/>
              <a:t>Groups that connect government to its citizens (Ex: political parties, interest groups, etc.)</a:t>
            </a:r>
          </a:p>
          <a:p>
            <a:r>
              <a:rPr lang="en-US" sz="2800" dirty="0" smtClean="0"/>
              <a:t>Larger the population, the more complex the governments policymaking activities, the more likely it is to have well-developed linkage institutions </a:t>
            </a:r>
            <a:r>
              <a:rPr lang="en-US" dirty="0" smtClean="0"/>
              <a:t>are.</a:t>
            </a:r>
            <a:endParaRPr lang="en-US" dirty="0"/>
          </a:p>
        </p:txBody>
      </p:sp>
    </p:spTree>
    <p:extLst>
      <p:ext uri="{BB962C8B-B14F-4D97-AF65-F5344CB8AC3E}">
        <p14:creationId xmlns:p14="http://schemas.microsoft.com/office/powerpoint/2010/main" val="60744160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PARTIES</a:t>
            </a:r>
            <a:endParaRPr lang="en-US" dirty="0"/>
          </a:p>
        </p:txBody>
      </p:sp>
      <p:sp>
        <p:nvSpPr>
          <p:cNvPr id="3" name="Content Placeholder 2"/>
          <p:cNvSpPr>
            <a:spLocks noGrp="1"/>
          </p:cNvSpPr>
          <p:nvPr>
            <p:ph idx="1"/>
          </p:nvPr>
        </p:nvSpPr>
        <p:spPr>
          <a:xfrm>
            <a:off x="0" y="1143000"/>
            <a:ext cx="8054787" cy="4983163"/>
          </a:xfrm>
        </p:spPr>
        <p:txBody>
          <a:bodyPr>
            <a:normAutofit/>
          </a:bodyPr>
          <a:lstStyle/>
          <a:p>
            <a:r>
              <a:rPr lang="en-US" sz="2400" b="1" dirty="0" smtClean="0"/>
              <a:t>Bring different people and ideas together to establish means by which majority can rule</a:t>
            </a:r>
          </a:p>
          <a:p>
            <a:r>
              <a:rPr lang="en-US" sz="2400" b="1" dirty="0" smtClean="0"/>
              <a:t>Provide labels for candidates that help citizens decide how to vote</a:t>
            </a:r>
          </a:p>
          <a:p>
            <a:r>
              <a:rPr lang="en-US" sz="2400" b="1" dirty="0" smtClean="0"/>
              <a:t>Hold politicians accountable to electorate and other political elites</a:t>
            </a:r>
          </a:p>
          <a:p>
            <a:r>
              <a:rPr lang="en-US" sz="2400" b="1" dirty="0" smtClean="0"/>
              <a:t>Multi-party systems (most countries), two party systems (USA)</a:t>
            </a:r>
          </a:p>
          <a:p>
            <a:r>
              <a:rPr lang="en-US" sz="2400" b="1" dirty="0" smtClean="0"/>
              <a:t>One party system (Communist states, Mexico under PRI, etc.)</a:t>
            </a:r>
          </a:p>
        </p:txBody>
      </p:sp>
    </p:spTree>
    <p:extLst>
      <p:ext uri="{BB962C8B-B14F-4D97-AF65-F5344CB8AC3E}">
        <p14:creationId xmlns:p14="http://schemas.microsoft.com/office/powerpoint/2010/main" val="2678940705"/>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party system</a:t>
            </a:r>
            <a:endParaRPr lang="en-US" dirty="0"/>
          </a:p>
        </p:txBody>
      </p:sp>
      <p:sp>
        <p:nvSpPr>
          <p:cNvPr id="3" name="Content Placeholder 2"/>
          <p:cNvSpPr>
            <a:spLocks noGrp="1"/>
          </p:cNvSpPr>
          <p:nvPr>
            <p:ph idx="1"/>
          </p:nvPr>
        </p:nvSpPr>
        <p:spPr>
          <a:xfrm>
            <a:off x="533400" y="1371600"/>
            <a:ext cx="7521387" cy="4754563"/>
          </a:xfrm>
        </p:spPr>
        <p:txBody>
          <a:bodyPr>
            <a:noAutofit/>
          </a:bodyPr>
          <a:lstStyle/>
          <a:p>
            <a:r>
              <a:rPr lang="en-US" sz="2800" dirty="0" smtClean="0"/>
              <a:t>Rarity, only in 15 countries in world</a:t>
            </a:r>
          </a:p>
          <a:p>
            <a:r>
              <a:rPr lang="en-US" sz="2800" dirty="0" smtClean="0"/>
              <a:t>USA—two major political parties</a:t>
            </a:r>
            <a:r>
              <a:rPr lang="en-US" sz="2800" dirty="0" smtClean="0">
                <a:sym typeface="Wingdings"/>
              </a:rPr>
              <a:t> Republicans and Democrats, minor parties exist, but don’t win </a:t>
            </a:r>
            <a:r>
              <a:rPr lang="en-US" sz="2800" dirty="0" smtClean="0">
                <a:sym typeface="Wingdings"/>
              </a:rPr>
              <a:t>national </a:t>
            </a:r>
            <a:r>
              <a:rPr lang="en-US" sz="2800" dirty="0" smtClean="0">
                <a:sym typeface="Wingdings"/>
              </a:rPr>
              <a:t>elections</a:t>
            </a:r>
          </a:p>
          <a:p>
            <a:r>
              <a:rPr lang="en-US" sz="2800" dirty="0" smtClean="0">
                <a:sym typeface="Wingdings"/>
              </a:rPr>
              <a:t>WHY? PLURALITY ELECTORAL SYSTEM (first past the post wins)</a:t>
            </a:r>
          </a:p>
          <a:p>
            <a:r>
              <a:rPr lang="en-US" sz="2800" dirty="0" smtClean="0">
                <a:sym typeface="Wingdings"/>
              </a:rPr>
              <a:t>European countries have multiparty systems Proportional Representation</a:t>
            </a:r>
            <a:endParaRPr lang="en-US" sz="2800" dirty="0"/>
          </a:p>
        </p:txBody>
      </p:sp>
    </p:spTree>
    <p:extLst>
      <p:ext uri="{BB962C8B-B14F-4D97-AF65-F5344CB8AC3E}">
        <p14:creationId xmlns:p14="http://schemas.microsoft.com/office/powerpoint/2010/main" val="3092505636"/>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ELECTORAL SYSTEMS</a:t>
            </a:r>
            <a:endParaRPr lang="en-US" dirty="0"/>
          </a:p>
        </p:txBody>
      </p:sp>
      <p:sp>
        <p:nvSpPr>
          <p:cNvPr id="3" name="Content Placeholder 2"/>
          <p:cNvSpPr>
            <a:spLocks noGrp="1"/>
          </p:cNvSpPr>
          <p:nvPr>
            <p:ph idx="1"/>
          </p:nvPr>
        </p:nvSpPr>
        <p:spPr>
          <a:xfrm>
            <a:off x="457200" y="1295400"/>
            <a:ext cx="7620000" cy="5562600"/>
          </a:xfrm>
        </p:spPr>
        <p:txBody>
          <a:bodyPr>
            <a:noAutofit/>
          </a:bodyPr>
          <a:lstStyle/>
          <a:p>
            <a:r>
              <a:rPr lang="en-US" sz="2800" dirty="0" smtClean="0"/>
              <a:t>Rules that decide how votes are cast, counted and translated into seats in a legislature, how populations are divided by electoral boundaries, etc.</a:t>
            </a:r>
            <a:endParaRPr lang="en-US" sz="2800" dirty="0"/>
          </a:p>
          <a:p>
            <a:r>
              <a:rPr lang="en-US" sz="2800" dirty="0" smtClean="0"/>
              <a:t>THREE </a:t>
            </a:r>
            <a:r>
              <a:rPr lang="en-US" sz="2800" dirty="0" smtClean="0"/>
              <a:t>TYPES:</a:t>
            </a:r>
            <a:endParaRPr lang="en-US" sz="2800" dirty="0"/>
          </a:p>
          <a:p>
            <a:pPr lvl="3"/>
            <a:r>
              <a:rPr lang="en-US" sz="2600" dirty="0" smtClean="0"/>
              <a:t>PLURALITY </a:t>
            </a:r>
            <a:r>
              <a:rPr lang="en-US" sz="2600" dirty="0" smtClean="0"/>
              <a:t>SYSTEM</a:t>
            </a:r>
          </a:p>
          <a:p>
            <a:pPr lvl="3"/>
            <a:r>
              <a:rPr lang="en-US" sz="2800" dirty="0" smtClean="0"/>
              <a:t>PROPORTIONAL REPRESENTATION</a:t>
            </a:r>
          </a:p>
          <a:p>
            <a:pPr lvl="3"/>
            <a:r>
              <a:rPr lang="en-US" sz="2800" dirty="0" smtClean="0"/>
              <a:t>MIXED SYSTEM</a:t>
            </a:r>
          </a:p>
        </p:txBody>
      </p:sp>
    </p:spTree>
    <p:extLst>
      <p:ext uri="{BB962C8B-B14F-4D97-AF65-F5344CB8AC3E}">
        <p14:creationId xmlns:p14="http://schemas.microsoft.com/office/powerpoint/2010/main" val="226361259"/>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PAST THE POST</a:t>
            </a:r>
            <a:r>
              <a:rPr lang="en-US" dirty="0" smtClean="0">
                <a:sym typeface="Wingdings"/>
              </a:rPr>
              <a:t> SMDP</a:t>
            </a:r>
            <a:endParaRPr lang="en-US" dirty="0"/>
          </a:p>
        </p:txBody>
      </p:sp>
      <p:sp>
        <p:nvSpPr>
          <p:cNvPr id="3" name="Content Placeholder 2"/>
          <p:cNvSpPr>
            <a:spLocks noGrp="1"/>
          </p:cNvSpPr>
          <p:nvPr>
            <p:ph idx="1"/>
          </p:nvPr>
        </p:nvSpPr>
        <p:spPr/>
        <p:txBody>
          <a:bodyPr>
            <a:normAutofit fontScale="92500" lnSpcReduction="20000"/>
          </a:bodyPr>
          <a:lstStyle/>
          <a:p>
            <a:r>
              <a:rPr lang="en-US" sz="3200" dirty="0"/>
              <a:t>FIRST PAST THE POST: (USA, India, UK) divide constituencies into SINGLE MEMBER DISTRICTS in which candidates compete for a single representative’s seat.</a:t>
            </a:r>
          </a:p>
          <a:p>
            <a:r>
              <a:rPr lang="en-US" sz="3200" dirty="0"/>
              <a:t>PLURALITY SYSTEM</a:t>
            </a:r>
            <a:r>
              <a:rPr lang="en-US" sz="3200" dirty="0">
                <a:sym typeface="Wingdings"/>
              </a:rPr>
              <a:t> winner takes all, don’t need majority win, simply more votes that the other guys</a:t>
            </a:r>
          </a:p>
          <a:p>
            <a:r>
              <a:rPr lang="en-US" sz="3000" dirty="0" smtClean="0"/>
              <a:t>Perpetuates 2 party system!</a:t>
            </a:r>
            <a:endParaRPr lang="en-US" sz="3000" dirty="0"/>
          </a:p>
        </p:txBody>
      </p:sp>
    </p:spTree>
    <p:extLst>
      <p:ext uri="{BB962C8B-B14F-4D97-AF65-F5344CB8AC3E}">
        <p14:creationId xmlns:p14="http://schemas.microsoft.com/office/powerpoint/2010/main" val="3984528950"/>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PROPORTIONAL REPRESENTATION</a:t>
            </a:r>
            <a:endParaRPr lang="en-US" dirty="0"/>
          </a:p>
        </p:txBody>
      </p:sp>
      <p:sp>
        <p:nvSpPr>
          <p:cNvPr id="3" name="Content Placeholder 2"/>
          <p:cNvSpPr>
            <a:spLocks noGrp="1"/>
          </p:cNvSpPr>
          <p:nvPr>
            <p:ph idx="1"/>
          </p:nvPr>
        </p:nvSpPr>
        <p:spPr/>
        <p:txBody>
          <a:bodyPr>
            <a:normAutofit fontScale="92500" lnSpcReduction="10000"/>
          </a:bodyPr>
          <a:lstStyle/>
          <a:p>
            <a:r>
              <a:rPr lang="en-US" sz="2800" dirty="0">
                <a:sym typeface="Wingdings"/>
              </a:rPr>
              <a:t>PROPORTIONAL REPRESENTATION creates multi-member districts in which more than one legislative seat is contested in each </a:t>
            </a:r>
            <a:r>
              <a:rPr lang="en-US" sz="2800" dirty="0" smtClean="0">
                <a:sym typeface="Wingdings"/>
              </a:rPr>
              <a:t>district</a:t>
            </a:r>
          </a:p>
          <a:p>
            <a:r>
              <a:rPr lang="en-US" sz="2800" dirty="0" smtClean="0">
                <a:sym typeface="Wingdings"/>
              </a:rPr>
              <a:t>PR Voters cast ballots for a party instead of a candidate and percentage of votes a party receives determines how many seats party will gain in legislature (EX: South Africa, Italy, Germany, etc.</a:t>
            </a:r>
          </a:p>
          <a:p>
            <a:r>
              <a:rPr lang="en-US" sz="2800" dirty="0" smtClean="0">
                <a:sym typeface="Wingdings"/>
              </a:rPr>
              <a:t>Multiple political parties</a:t>
            </a:r>
          </a:p>
          <a:p>
            <a:endParaRPr lang="en-US" sz="2800" dirty="0">
              <a:sym typeface="Wingdings"/>
            </a:endParaRPr>
          </a:p>
          <a:p>
            <a:endParaRPr lang="en-US" dirty="0"/>
          </a:p>
        </p:txBody>
      </p:sp>
    </p:spTree>
    <p:extLst>
      <p:ext uri="{BB962C8B-B14F-4D97-AF65-F5344CB8AC3E}">
        <p14:creationId xmlns:p14="http://schemas.microsoft.com/office/powerpoint/2010/main" val="697659056"/>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MIXED SYSTEM</a:t>
            </a:r>
            <a:endParaRPr lang="en-US" dirty="0"/>
          </a:p>
        </p:txBody>
      </p:sp>
      <p:sp>
        <p:nvSpPr>
          <p:cNvPr id="3" name="Content Placeholder 2"/>
          <p:cNvSpPr>
            <a:spLocks noGrp="1"/>
          </p:cNvSpPr>
          <p:nvPr>
            <p:ph idx="1"/>
          </p:nvPr>
        </p:nvSpPr>
        <p:spPr/>
        <p:txBody>
          <a:bodyPr>
            <a:normAutofit/>
          </a:bodyPr>
          <a:lstStyle/>
          <a:p>
            <a:r>
              <a:rPr lang="en-US" sz="3200" dirty="0" smtClean="0"/>
              <a:t>Combines FPTP and PR (Mexico and Russia, in Mexico 300 of 500 in Chamber of Deputies are elected through winner take all and 200 are through PR)</a:t>
            </a:r>
          </a:p>
          <a:p>
            <a:r>
              <a:rPr lang="en-US" sz="3200" dirty="0" smtClean="0"/>
              <a:t>In-between number of political parties</a:t>
            </a:r>
            <a:endParaRPr lang="en-US" sz="3200" dirty="0"/>
          </a:p>
        </p:txBody>
      </p:sp>
    </p:spTree>
    <p:extLst>
      <p:ext uri="{BB962C8B-B14F-4D97-AF65-F5344CB8AC3E}">
        <p14:creationId xmlns:p14="http://schemas.microsoft.com/office/powerpoint/2010/main" val="4048445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b="1" dirty="0" smtClean="0"/>
              <a:t>TOPIC TWO:  </a:t>
            </a:r>
            <a:br>
              <a:rPr lang="pt-BR" b="1" dirty="0" smtClean="0"/>
            </a:br>
            <a:r>
              <a:rPr lang="pt-BR" b="1" dirty="0" smtClean="0"/>
              <a:t>SOVEREIGNTY, AUTHORITY &amp; POWER</a:t>
            </a:r>
            <a:endParaRPr lang="en-US" b="1" dirty="0"/>
          </a:p>
        </p:txBody>
      </p:sp>
      <p:sp>
        <p:nvSpPr>
          <p:cNvPr id="3" name="Content Placeholder 2"/>
          <p:cNvSpPr>
            <a:spLocks noGrp="1"/>
          </p:cNvSpPr>
          <p:nvPr>
            <p:ph idx="1"/>
          </p:nvPr>
        </p:nvSpPr>
        <p:spPr/>
        <p:txBody>
          <a:bodyPr>
            <a:normAutofit/>
          </a:bodyPr>
          <a:lstStyle/>
          <a:p>
            <a:r>
              <a:rPr lang="pt-BR" b="1" dirty="0" smtClean="0"/>
              <a:t>State: </a:t>
            </a:r>
            <a:r>
              <a:rPr lang="pt-BR" dirty="0" smtClean="0"/>
              <a:t>Weber</a:t>
            </a:r>
            <a:r>
              <a:rPr lang="pt-BR" dirty="0" smtClean="0">
                <a:sym typeface="Wingdings" pitchFamily="2" charset="2"/>
              </a:rPr>
              <a:t></a:t>
            </a:r>
            <a:r>
              <a:rPr lang="pt-BR" dirty="0" smtClean="0"/>
              <a:t>organization that maintains a monopoly of violence over a territory (control what happens in their borders, define who can and cannot use weapons, sets the rules, also institutions of the state).</a:t>
            </a:r>
          </a:p>
          <a:p>
            <a:r>
              <a:rPr lang="pt-BR" b="1" dirty="0" smtClean="0"/>
              <a:t>Sovereignty:  </a:t>
            </a:r>
            <a:r>
              <a:rPr lang="pt-BR" dirty="0" smtClean="0"/>
              <a:t>ability to carry out actions or policies within their borders independently from interference either from the inside or outside. </a:t>
            </a:r>
          </a:p>
          <a:p>
            <a:r>
              <a:rPr lang="pt-BR" b="1" dirty="0" smtClean="0"/>
              <a:t>Institutions: </a:t>
            </a:r>
            <a:r>
              <a:rPr lang="pt-BR" dirty="0" smtClean="0"/>
              <a:t>stable, long-lasting organizations that help turn political ideas into policy (bureaucracies, legislatures, judicial systems, political parties).</a:t>
            </a:r>
            <a:endParaRPr lang="en-US" dirty="0"/>
          </a:p>
        </p:txBody>
      </p:sp>
    </p:spTree>
    <p:extLst>
      <p:ext uri="{BB962C8B-B14F-4D97-AF65-F5344CB8AC3E}">
        <p14:creationId xmlns:p14="http://schemas.microsoft.com/office/powerpoint/2010/main" val="1582905020"/>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ELECTORAL SYSTEMS</a:t>
            </a:r>
            <a:endParaRPr lang="en-US" dirty="0"/>
          </a:p>
        </p:txBody>
      </p:sp>
      <p:sp>
        <p:nvSpPr>
          <p:cNvPr id="3" name="Content Placeholder 2"/>
          <p:cNvSpPr>
            <a:spLocks noGrp="1"/>
          </p:cNvSpPr>
          <p:nvPr>
            <p:ph idx="1"/>
          </p:nvPr>
        </p:nvSpPr>
        <p:spPr/>
        <p:txBody>
          <a:bodyPr>
            <a:normAutofit fontScale="92500" lnSpcReduction="10000"/>
          </a:bodyPr>
          <a:lstStyle/>
          <a:p>
            <a:r>
              <a:rPr lang="en-US" sz="2400" dirty="0" smtClean="0"/>
              <a:t>Plurality Systems</a:t>
            </a:r>
            <a:r>
              <a:rPr lang="en-US" sz="2400" dirty="0" smtClean="0">
                <a:sym typeface="Wingdings"/>
              </a:rPr>
              <a:t> encourage large, broad based parties, because no matter how many people run, the person with the most votes wins, parties act as umbrellas</a:t>
            </a:r>
          </a:p>
          <a:p>
            <a:r>
              <a:rPr lang="en-US" sz="2400" dirty="0" smtClean="0">
                <a:sym typeface="Wingdings"/>
              </a:rPr>
              <a:t>PR systems encourage multiple parties because they have a good chance of getting their representative elected even if they don’t “WIN” district.  Allows minor parties to form coalitions to create majority vote to pass legislation</a:t>
            </a:r>
          </a:p>
          <a:p>
            <a:r>
              <a:rPr lang="en-US" sz="2400" dirty="0" smtClean="0">
                <a:sym typeface="Wingdings"/>
              </a:rPr>
              <a:t>Democracies also vary in types of elections presidential vs. parliamentary systems</a:t>
            </a:r>
          </a:p>
          <a:p>
            <a:endParaRPr lang="en-US" dirty="0"/>
          </a:p>
        </p:txBody>
      </p:sp>
    </p:spTree>
    <p:extLst>
      <p:ext uri="{BB962C8B-B14F-4D97-AF65-F5344CB8AC3E}">
        <p14:creationId xmlns:p14="http://schemas.microsoft.com/office/powerpoint/2010/main" val="21885145"/>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Election of Public Officials</a:t>
            </a:r>
            <a:endParaRPr lang="en-US" dirty="0"/>
          </a:p>
        </p:txBody>
      </p:sp>
      <p:sp>
        <p:nvSpPr>
          <p:cNvPr id="3" name="Content Placeholder 2"/>
          <p:cNvSpPr>
            <a:spLocks noGrp="1"/>
          </p:cNvSpPr>
          <p:nvPr>
            <p:ph idx="1"/>
          </p:nvPr>
        </p:nvSpPr>
        <p:spPr/>
        <p:txBody>
          <a:bodyPr/>
          <a:lstStyle/>
          <a:p>
            <a:r>
              <a:rPr lang="en-US" dirty="0" smtClean="0"/>
              <a:t>Number of elected officials varies widely</a:t>
            </a:r>
          </a:p>
          <a:p>
            <a:r>
              <a:rPr lang="en-US" dirty="0" smtClean="0"/>
              <a:t>Even in a unitary state, many local and regional officials are directly elected</a:t>
            </a:r>
          </a:p>
          <a:p>
            <a:r>
              <a:rPr lang="en-US" dirty="0" smtClean="0"/>
              <a:t>Legislators are usually directly elected on the regional and national levels.  </a:t>
            </a:r>
          </a:p>
          <a:p>
            <a:r>
              <a:rPr lang="en-US" dirty="0" smtClean="0"/>
              <a:t>Now in Europe, citizens also elect representatives to the EU Parliament.</a:t>
            </a:r>
          </a:p>
          <a:p>
            <a:r>
              <a:rPr lang="en-US" dirty="0" smtClean="0"/>
              <a:t>Lower houses more likely directly elected than others</a:t>
            </a:r>
          </a:p>
          <a:p>
            <a:endParaRPr lang="en-US" dirty="0"/>
          </a:p>
        </p:txBody>
      </p:sp>
    </p:spTree>
    <p:extLst>
      <p:ext uri="{BB962C8B-B14F-4D97-AF65-F5344CB8AC3E}">
        <p14:creationId xmlns:p14="http://schemas.microsoft.com/office/powerpoint/2010/main" val="1320880771"/>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REFERENDUM</a:t>
            </a:r>
            <a:endParaRPr lang="en-US" dirty="0"/>
          </a:p>
        </p:txBody>
      </p:sp>
      <p:sp>
        <p:nvSpPr>
          <p:cNvPr id="3" name="Content Placeholder 2"/>
          <p:cNvSpPr>
            <a:spLocks noGrp="1"/>
          </p:cNvSpPr>
          <p:nvPr>
            <p:ph idx="1"/>
          </p:nvPr>
        </p:nvSpPr>
        <p:spPr>
          <a:xfrm>
            <a:off x="381000" y="1295400"/>
            <a:ext cx="7673787" cy="4830763"/>
          </a:xfrm>
        </p:spPr>
        <p:txBody>
          <a:bodyPr>
            <a:normAutofit lnSpcReduction="10000"/>
          </a:bodyPr>
          <a:lstStyle/>
          <a:p>
            <a:r>
              <a:rPr lang="en-US" sz="2400" dirty="0" smtClean="0"/>
              <a:t>Countries have option of allowing public votes on a particular policy issues</a:t>
            </a:r>
          </a:p>
          <a:p>
            <a:r>
              <a:rPr lang="en-US" sz="2400" dirty="0" smtClean="0"/>
              <a:t>National ballot called by government on a policy issue</a:t>
            </a:r>
            <a:r>
              <a:rPr lang="en-US" sz="2400" dirty="0" smtClean="0">
                <a:sym typeface="Wingdings"/>
              </a:rPr>
              <a:t> REFERENDUM</a:t>
            </a:r>
          </a:p>
          <a:p>
            <a:r>
              <a:rPr lang="en-US" sz="2400" dirty="0" smtClean="0">
                <a:sym typeface="Wingdings"/>
              </a:rPr>
              <a:t>USA &amp; CANADA, referenda only exist at state and local level</a:t>
            </a:r>
          </a:p>
          <a:p>
            <a:r>
              <a:rPr lang="en-US" sz="2400" dirty="0" smtClean="0">
                <a:sym typeface="Wingdings"/>
              </a:rPr>
              <a:t>France and Russia, president can call referenda and they have important consequences (Ex: Constitution of 1993)</a:t>
            </a:r>
          </a:p>
          <a:p>
            <a:r>
              <a:rPr lang="en-US" sz="2400" dirty="0" smtClean="0">
                <a:sym typeface="Wingdings"/>
              </a:rPr>
              <a:t>PLEBISCITE—ballot to consult public opinion in a nonbinding way</a:t>
            </a:r>
          </a:p>
          <a:p>
            <a:endParaRPr lang="en-US" dirty="0"/>
          </a:p>
        </p:txBody>
      </p:sp>
    </p:spTree>
    <p:extLst>
      <p:ext uri="{BB962C8B-B14F-4D97-AF65-F5344CB8AC3E}">
        <p14:creationId xmlns:p14="http://schemas.microsoft.com/office/powerpoint/2010/main" val="859587224"/>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INITIATIVE</a:t>
            </a:r>
            <a:endParaRPr lang="en-US" dirty="0"/>
          </a:p>
        </p:txBody>
      </p:sp>
      <p:sp>
        <p:nvSpPr>
          <p:cNvPr id="3" name="Content Placeholder 2"/>
          <p:cNvSpPr>
            <a:spLocks noGrp="1"/>
          </p:cNvSpPr>
          <p:nvPr>
            <p:ph idx="1"/>
          </p:nvPr>
        </p:nvSpPr>
        <p:spPr/>
        <p:txBody>
          <a:bodyPr>
            <a:normAutofit/>
          </a:bodyPr>
          <a:lstStyle/>
          <a:p>
            <a:r>
              <a:rPr lang="en-US" sz="2400" dirty="0" smtClean="0"/>
              <a:t>Vote of a policy initiated by the people</a:t>
            </a:r>
          </a:p>
          <a:p>
            <a:r>
              <a:rPr lang="en-US" sz="2400" dirty="0" smtClean="0"/>
              <a:t>Less common than referendum</a:t>
            </a:r>
          </a:p>
          <a:p>
            <a:r>
              <a:rPr lang="en-US" sz="2400" dirty="0" smtClean="0"/>
              <a:t>Must propose and issue for nation-wide or state-wide vote and its organizers must collect a certain number of supporting signatures from the public, then the </a:t>
            </a:r>
            <a:r>
              <a:rPr lang="en-US" sz="2400" dirty="0" err="1" smtClean="0"/>
              <a:t>govt</a:t>
            </a:r>
            <a:r>
              <a:rPr lang="en-US" sz="2400" dirty="0" smtClean="0"/>
              <a:t> has to schedule a vote.</a:t>
            </a:r>
            <a:endParaRPr lang="en-US" sz="2400" dirty="0"/>
          </a:p>
        </p:txBody>
      </p:sp>
    </p:spTree>
    <p:extLst>
      <p:ext uri="{BB962C8B-B14F-4D97-AF65-F5344CB8AC3E}">
        <p14:creationId xmlns:p14="http://schemas.microsoft.com/office/powerpoint/2010/main" val="249342534"/>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Political Elites and Recruitment</a:t>
            </a:r>
            <a:endParaRPr lang="en-US" dirty="0"/>
          </a:p>
        </p:txBody>
      </p:sp>
      <p:sp>
        <p:nvSpPr>
          <p:cNvPr id="3" name="Content Placeholder 2"/>
          <p:cNvSpPr>
            <a:spLocks noGrp="1"/>
          </p:cNvSpPr>
          <p:nvPr>
            <p:ph idx="1"/>
          </p:nvPr>
        </p:nvSpPr>
        <p:spPr/>
        <p:txBody>
          <a:bodyPr>
            <a:noAutofit/>
          </a:bodyPr>
          <a:lstStyle/>
          <a:p>
            <a:r>
              <a:rPr lang="en-US" sz="3200" dirty="0" smtClean="0"/>
              <a:t>Every country must establish methods of ELITE RECRUITMENT or ways to identify and select people for future leadership positions. </a:t>
            </a:r>
          </a:p>
          <a:p>
            <a:r>
              <a:rPr lang="en-US" sz="3200" dirty="0" smtClean="0"/>
              <a:t>SUCCESSION</a:t>
            </a:r>
            <a:r>
              <a:rPr lang="en-US" sz="3200" dirty="0" smtClean="0">
                <a:sym typeface="Wingdings"/>
              </a:rPr>
              <a:t> process that determines the procedure for replacing leaders when they resign, die or are no longer effective</a:t>
            </a:r>
            <a:endParaRPr lang="en-US" sz="3200" dirty="0"/>
          </a:p>
        </p:txBody>
      </p:sp>
    </p:spTree>
    <p:extLst>
      <p:ext uri="{BB962C8B-B14F-4D97-AF65-F5344CB8AC3E}">
        <p14:creationId xmlns:p14="http://schemas.microsoft.com/office/powerpoint/2010/main" val="680140767"/>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 SIX: PUBLIC POLICY</a:t>
            </a:r>
            <a:endParaRPr lang="en-US" dirty="0"/>
          </a:p>
        </p:txBody>
      </p:sp>
      <p:sp>
        <p:nvSpPr>
          <p:cNvPr id="3" name="Content Placeholder 2"/>
          <p:cNvSpPr>
            <a:spLocks noGrp="1"/>
          </p:cNvSpPr>
          <p:nvPr>
            <p:ph idx="1"/>
          </p:nvPr>
        </p:nvSpPr>
        <p:spPr/>
        <p:txBody>
          <a:bodyPr>
            <a:normAutofit/>
          </a:bodyPr>
          <a:lstStyle/>
          <a:p>
            <a:r>
              <a:rPr lang="en-US" sz="2800" dirty="0" smtClean="0"/>
              <a:t>ECONOMIC PERFORMANCE</a:t>
            </a:r>
          </a:p>
          <a:p>
            <a:r>
              <a:rPr lang="en-US" sz="2800" dirty="0" smtClean="0"/>
              <a:t>SOCIAL WELFARE</a:t>
            </a:r>
          </a:p>
          <a:p>
            <a:r>
              <a:rPr lang="en-US" sz="2800" dirty="0" smtClean="0"/>
              <a:t>CIVIL LIBERTIES, RIGHTS and FREEDOMS</a:t>
            </a:r>
          </a:p>
          <a:p>
            <a:r>
              <a:rPr lang="en-US" sz="2800" dirty="0" smtClean="0"/>
              <a:t>ENVIRONMENT</a:t>
            </a:r>
          </a:p>
        </p:txBody>
      </p:sp>
    </p:spTree>
    <p:extLst>
      <p:ext uri="{BB962C8B-B14F-4D97-AF65-F5344CB8AC3E}">
        <p14:creationId xmlns:p14="http://schemas.microsoft.com/office/powerpoint/2010/main" val="2650833276"/>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 PERFORMANCE</a:t>
            </a:r>
            <a:endParaRPr lang="en-US" dirty="0"/>
          </a:p>
        </p:txBody>
      </p:sp>
      <p:sp>
        <p:nvSpPr>
          <p:cNvPr id="3" name="Content Placeholder 2"/>
          <p:cNvSpPr>
            <a:spLocks noGrp="1"/>
          </p:cNvSpPr>
          <p:nvPr>
            <p:ph idx="1"/>
          </p:nvPr>
        </p:nvSpPr>
        <p:spPr>
          <a:xfrm>
            <a:off x="457200" y="1295400"/>
            <a:ext cx="7597587" cy="4830763"/>
          </a:xfrm>
        </p:spPr>
        <p:txBody>
          <a:bodyPr>
            <a:normAutofit fontScale="92500"/>
          </a:bodyPr>
          <a:lstStyle/>
          <a:p>
            <a:pPr lvl="1"/>
            <a:r>
              <a:rPr lang="en-US" sz="2800" dirty="0" smtClean="0"/>
              <a:t>GDP</a:t>
            </a:r>
            <a:r>
              <a:rPr lang="en-US" sz="2800" dirty="0"/>
              <a:t>: all goods and services produced by a country’s economy, excluding income citizens and groups earn outside country</a:t>
            </a:r>
          </a:p>
          <a:p>
            <a:pPr lvl="1"/>
            <a:r>
              <a:rPr lang="en-US" sz="2800" dirty="0"/>
              <a:t>GNP: GDP + income citizens earned outside the country</a:t>
            </a:r>
          </a:p>
          <a:p>
            <a:pPr lvl="1"/>
            <a:r>
              <a:rPr lang="en-US" sz="2800" dirty="0"/>
              <a:t>GNP per capita: divides GNP by population</a:t>
            </a:r>
          </a:p>
          <a:p>
            <a:pPr lvl="1"/>
            <a:r>
              <a:rPr lang="en-US" sz="2800" dirty="0"/>
              <a:t>PPP: Purchasing Power Parity is like GDP but it takes into consideration what people can buy using their income in the local </a:t>
            </a:r>
            <a:r>
              <a:rPr lang="en-US" sz="2800" dirty="0" smtClean="0"/>
              <a:t>economy</a:t>
            </a:r>
          </a:p>
          <a:p>
            <a:pPr lvl="1"/>
            <a:r>
              <a:rPr lang="en-US" sz="2800" dirty="0" smtClean="0"/>
              <a:t>Trade</a:t>
            </a:r>
            <a:r>
              <a:rPr lang="en-US" sz="2800" dirty="0" smtClean="0">
                <a:sym typeface="Wingdings"/>
              </a:rPr>
              <a:t> Imports and Exports</a:t>
            </a:r>
            <a:endParaRPr lang="en-US" sz="2800" dirty="0"/>
          </a:p>
          <a:p>
            <a:endParaRPr lang="en-US" dirty="0"/>
          </a:p>
        </p:txBody>
      </p:sp>
    </p:spTree>
    <p:extLst>
      <p:ext uri="{BB962C8B-B14F-4D97-AF65-F5344CB8AC3E}">
        <p14:creationId xmlns:p14="http://schemas.microsoft.com/office/powerpoint/2010/main" val="2146641208"/>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WELFARE</a:t>
            </a:r>
            <a:endParaRPr lang="en-US" dirty="0"/>
          </a:p>
        </p:txBody>
      </p:sp>
      <p:sp>
        <p:nvSpPr>
          <p:cNvPr id="3" name="Content Placeholder 2"/>
          <p:cNvSpPr>
            <a:spLocks noGrp="1"/>
          </p:cNvSpPr>
          <p:nvPr>
            <p:ph idx="1"/>
          </p:nvPr>
        </p:nvSpPr>
        <p:spPr>
          <a:xfrm>
            <a:off x="533400" y="1143000"/>
            <a:ext cx="7521387" cy="4983163"/>
          </a:xfrm>
        </p:spPr>
        <p:txBody>
          <a:bodyPr>
            <a:noAutofit/>
          </a:bodyPr>
          <a:lstStyle/>
          <a:p>
            <a:r>
              <a:rPr lang="en-US" sz="2800" dirty="0" smtClean="0"/>
              <a:t>Includes health, employment, family assistance, literacy rates, income distribution, life expectancy and education levels, etc.</a:t>
            </a:r>
          </a:p>
          <a:p>
            <a:r>
              <a:rPr lang="en-US" sz="2800" dirty="0" smtClean="0"/>
              <a:t>GINI INDEX: measures economic inequality in society</a:t>
            </a:r>
          </a:p>
          <a:p>
            <a:r>
              <a:rPr lang="en-US" sz="2800" dirty="0" smtClean="0"/>
              <a:t>HDI: Human Development Index measures the well-being of a country’s people factoring in adult literacy, life expectancy, educational enrollment and GDP</a:t>
            </a:r>
            <a:endParaRPr lang="en-US" sz="2800" dirty="0"/>
          </a:p>
        </p:txBody>
      </p:sp>
    </p:spTree>
    <p:extLst>
      <p:ext uri="{BB962C8B-B14F-4D97-AF65-F5344CB8AC3E}">
        <p14:creationId xmlns:p14="http://schemas.microsoft.com/office/powerpoint/2010/main" val="883928843"/>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CIVIL LIBERTIES, RIGHTS &amp; FREEDOMS</a:t>
            </a:r>
            <a:endParaRPr lang="en-US" dirty="0"/>
          </a:p>
        </p:txBody>
      </p:sp>
      <p:sp>
        <p:nvSpPr>
          <p:cNvPr id="3" name="Content Placeholder 2"/>
          <p:cNvSpPr>
            <a:spLocks noGrp="1"/>
          </p:cNvSpPr>
          <p:nvPr>
            <p:ph idx="1"/>
          </p:nvPr>
        </p:nvSpPr>
        <p:spPr/>
        <p:txBody>
          <a:bodyPr>
            <a:normAutofit fontScale="92500" lnSpcReduction="10000"/>
          </a:bodyPr>
          <a:lstStyle/>
          <a:p>
            <a:r>
              <a:rPr lang="pt-BR" sz="2800" dirty="0" smtClean="0"/>
              <a:t>Civil Rights</a:t>
            </a:r>
            <a:r>
              <a:rPr lang="pt-BR" sz="2800" dirty="0" smtClean="0">
                <a:sym typeface="Wingdings" pitchFamily="2" charset="2"/>
              </a:rPr>
              <a:t> promotion of equality</a:t>
            </a:r>
          </a:p>
          <a:p>
            <a:r>
              <a:rPr lang="pt-BR" sz="2800" dirty="0" smtClean="0">
                <a:sym typeface="Wingdings" pitchFamily="2" charset="2"/>
              </a:rPr>
              <a:t>Civil Liberties promotion of freedom</a:t>
            </a:r>
            <a:endParaRPr lang="en-US" sz="2800" dirty="0" smtClean="0"/>
          </a:p>
          <a:p>
            <a:r>
              <a:rPr lang="en-US" sz="2800" dirty="0" smtClean="0"/>
              <a:t>Most c</a:t>
            </a:r>
            <a:r>
              <a:rPr lang="en-US" sz="2800" dirty="0" smtClean="0"/>
              <a:t>onstitutions </a:t>
            </a:r>
            <a:r>
              <a:rPr lang="en-US" sz="2800" dirty="0" smtClean="0"/>
              <a:t>pay lip service to </a:t>
            </a:r>
            <a:r>
              <a:rPr lang="en-US" sz="2800" dirty="0" smtClean="0"/>
              <a:t>them (whether they are liberal democracies or communist, post-communist, LDCs, etc.)</a:t>
            </a:r>
            <a:endParaRPr lang="en-US" sz="2800" dirty="0" smtClean="0"/>
          </a:p>
          <a:p>
            <a:r>
              <a:rPr lang="en-US" sz="2800" dirty="0" smtClean="0"/>
              <a:t>Freedom House rankings, organization that studies democracy around the world ranks countries on a 1-7 freedom scale,1 is most free, 7 is least free</a:t>
            </a:r>
            <a:endParaRPr lang="en-US" sz="2800" dirty="0"/>
          </a:p>
        </p:txBody>
      </p:sp>
    </p:spTree>
    <p:extLst>
      <p:ext uri="{BB962C8B-B14F-4D97-AF65-F5344CB8AC3E}">
        <p14:creationId xmlns:p14="http://schemas.microsoft.com/office/powerpoint/2010/main" val="1968113700"/>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t>
            </a:r>
            <a:endParaRPr lang="en-US" dirty="0"/>
          </a:p>
        </p:txBody>
      </p:sp>
      <p:sp>
        <p:nvSpPr>
          <p:cNvPr id="3" name="Content Placeholder 2"/>
          <p:cNvSpPr>
            <a:spLocks noGrp="1"/>
          </p:cNvSpPr>
          <p:nvPr>
            <p:ph idx="1"/>
          </p:nvPr>
        </p:nvSpPr>
        <p:spPr/>
        <p:txBody>
          <a:bodyPr>
            <a:normAutofit fontScale="92500" lnSpcReduction="20000"/>
          </a:bodyPr>
          <a:lstStyle/>
          <a:p>
            <a:r>
              <a:rPr lang="en-US" sz="3200" dirty="0" smtClean="0"/>
              <a:t>One of state’s modern functions is protection of the environment, especially European countries</a:t>
            </a:r>
          </a:p>
          <a:p>
            <a:r>
              <a:rPr lang="en-US" sz="3200" dirty="0" smtClean="0"/>
              <a:t>GREEN </a:t>
            </a:r>
            <a:r>
              <a:rPr lang="en-US" sz="3200" dirty="0" smtClean="0"/>
              <a:t>PARTIES</a:t>
            </a:r>
          </a:p>
          <a:p>
            <a:r>
              <a:rPr lang="pt-BR" sz="3200" dirty="0" smtClean="0"/>
              <a:t>Promotion of global civil society operating across national borders to deal with environmental issues</a:t>
            </a:r>
            <a:endParaRPr lang="en-US" sz="3200" dirty="0" smtClean="0"/>
          </a:p>
          <a:p>
            <a:r>
              <a:rPr lang="en-US" sz="3200" dirty="0" smtClean="0"/>
              <a:t>Need a good GREEN indicator!</a:t>
            </a:r>
          </a:p>
        </p:txBody>
      </p:sp>
    </p:spTree>
    <p:extLst>
      <p:ext uri="{BB962C8B-B14F-4D97-AF65-F5344CB8AC3E}">
        <p14:creationId xmlns:p14="http://schemas.microsoft.com/office/powerpoint/2010/main" val="39726614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b="1" dirty="0" smtClean="0"/>
              <a:t>STATES, NATIONS, REGIMES</a:t>
            </a:r>
            <a:endParaRPr lang="en-US" b="1" dirty="0"/>
          </a:p>
        </p:txBody>
      </p:sp>
      <p:sp>
        <p:nvSpPr>
          <p:cNvPr id="3" name="Content Placeholder 2"/>
          <p:cNvSpPr>
            <a:spLocks noGrp="1"/>
          </p:cNvSpPr>
          <p:nvPr>
            <p:ph idx="1"/>
          </p:nvPr>
        </p:nvSpPr>
        <p:spPr/>
        <p:txBody>
          <a:bodyPr>
            <a:normAutofit fontScale="92500" lnSpcReduction="20000"/>
          </a:bodyPr>
          <a:lstStyle/>
          <a:p>
            <a:r>
              <a:rPr lang="pt-BR" b="1" dirty="0" smtClean="0"/>
              <a:t>Nation:</a:t>
            </a:r>
            <a:r>
              <a:rPr lang="pt-BR" dirty="0" smtClean="0"/>
              <a:t> gourp of people tha is bound together by a common political identity</a:t>
            </a:r>
          </a:p>
          <a:p>
            <a:r>
              <a:rPr lang="pt-BR" b="1" dirty="0" smtClean="0"/>
              <a:t>Nationalism:</a:t>
            </a:r>
            <a:r>
              <a:rPr lang="pt-BR" dirty="0" smtClean="0"/>
              <a:t> sense of belonging and identity that distinguishes one nation from another</a:t>
            </a:r>
          </a:p>
          <a:p>
            <a:r>
              <a:rPr lang="pt-BR" b="1" dirty="0" smtClean="0"/>
              <a:t>Patriotism:</a:t>
            </a:r>
            <a:r>
              <a:rPr lang="pt-BR" dirty="0" smtClean="0"/>
              <a:t> resulting pride and loyalty individuals feel towards their nations</a:t>
            </a:r>
          </a:p>
          <a:p>
            <a:r>
              <a:rPr lang="pt-BR" dirty="0" smtClean="0"/>
              <a:t>For over 200 years, the nation had provided overriding identity for most of its citizens</a:t>
            </a:r>
          </a:p>
          <a:p>
            <a:r>
              <a:rPr lang="pt-BR" dirty="0" smtClean="0"/>
              <a:t>Now, </a:t>
            </a:r>
            <a:r>
              <a:rPr lang="pt-BR" b="1" dirty="0" smtClean="0"/>
              <a:t>globalization</a:t>
            </a:r>
            <a:r>
              <a:rPr lang="pt-BR" dirty="0" smtClean="0"/>
              <a:t> and </a:t>
            </a:r>
            <a:r>
              <a:rPr lang="pt-BR" b="1" dirty="0" smtClean="0"/>
              <a:t>fragmentation</a:t>
            </a:r>
            <a:r>
              <a:rPr lang="pt-BR" dirty="0" smtClean="0"/>
              <a:t> provide </a:t>
            </a:r>
            <a:r>
              <a:rPr lang="pt-BR" b="1" dirty="0" smtClean="0"/>
              <a:t>counter-trends to nationalism</a:t>
            </a:r>
          </a:p>
          <a:p>
            <a:r>
              <a:rPr lang="pt-BR" b="1" dirty="0" smtClean="0"/>
              <a:t>Regime: </a:t>
            </a:r>
            <a:r>
              <a:rPr lang="pt-BR" dirty="0" smtClean="0"/>
              <a:t>rules that a state sets and follows in exerting its power (some are democratic, some are authoritarian)</a:t>
            </a:r>
            <a:endParaRPr lang="en-US" dirty="0"/>
          </a:p>
        </p:txBody>
      </p:sp>
    </p:spTree>
    <p:extLst>
      <p:ext uri="{BB962C8B-B14F-4D97-AF65-F5344CB8AC3E}">
        <p14:creationId xmlns:p14="http://schemas.microsoft.com/office/powerpoint/2010/main" val="35908531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b="1" dirty="0" smtClean="0"/>
              <a:t>DEMOCRACIES</a:t>
            </a:r>
            <a:endParaRPr lang="en-US" b="1" dirty="0"/>
          </a:p>
        </p:txBody>
      </p:sp>
      <p:sp>
        <p:nvSpPr>
          <p:cNvPr id="3" name="Content Placeholder 2"/>
          <p:cNvSpPr>
            <a:spLocks noGrp="1"/>
          </p:cNvSpPr>
          <p:nvPr>
            <p:ph idx="1"/>
          </p:nvPr>
        </p:nvSpPr>
        <p:spPr>
          <a:xfrm>
            <a:off x="498474" y="1371600"/>
            <a:ext cx="7556313" cy="4754563"/>
          </a:xfrm>
        </p:spPr>
        <p:txBody>
          <a:bodyPr>
            <a:normAutofit/>
          </a:bodyPr>
          <a:lstStyle/>
          <a:p>
            <a:r>
              <a:rPr lang="pt-BR" b="1" dirty="0" smtClean="0"/>
              <a:t>Goverment by the people, type of regime that bases its authority on the will of the people</a:t>
            </a:r>
          </a:p>
          <a:p>
            <a:r>
              <a:rPr lang="pt-BR" b="1" dirty="0" smtClean="0"/>
              <a:t>Indirect democracy:  elected officials representing the people</a:t>
            </a:r>
          </a:p>
          <a:p>
            <a:r>
              <a:rPr lang="pt-BR" b="1" dirty="0" smtClean="0"/>
              <a:t>Direct democracy:  individuals have immediate say over lots of decisions govt makes</a:t>
            </a:r>
          </a:p>
          <a:p>
            <a:r>
              <a:rPr lang="pt-BR" b="1" dirty="0" smtClean="0"/>
              <a:t>3 branches: executive, legislative, judicial (constitutional courts)</a:t>
            </a:r>
          </a:p>
          <a:p>
            <a:r>
              <a:rPr lang="pt-BR" b="1" dirty="0" smtClean="0"/>
              <a:t>Parliamentary systems vs. Presidential systems</a:t>
            </a:r>
          </a:p>
          <a:p>
            <a:r>
              <a:rPr lang="pt-BR" b="1" dirty="0" smtClean="0"/>
              <a:t>Democracies vary the degree to which the govt regulates the economy</a:t>
            </a:r>
            <a:endParaRPr lang="en-US" b="1" dirty="0"/>
          </a:p>
        </p:txBody>
      </p:sp>
    </p:spTree>
    <p:extLst>
      <p:ext uri="{BB962C8B-B14F-4D97-AF65-F5344CB8AC3E}">
        <p14:creationId xmlns:p14="http://schemas.microsoft.com/office/powerpoint/2010/main" val="37685517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BR" b="1" dirty="0" smtClean="0"/>
              <a:t>Parliamentary Systems</a:t>
            </a:r>
            <a:endParaRPr lang="en-US" b="1" dirty="0"/>
          </a:p>
        </p:txBody>
      </p:sp>
      <p:sp>
        <p:nvSpPr>
          <p:cNvPr id="3" name="Content Placeholder 2"/>
          <p:cNvSpPr>
            <a:spLocks noGrp="1"/>
          </p:cNvSpPr>
          <p:nvPr>
            <p:ph idx="1"/>
          </p:nvPr>
        </p:nvSpPr>
        <p:spPr>
          <a:xfrm>
            <a:off x="498474" y="1219200"/>
            <a:ext cx="7556313" cy="4906963"/>
          </a:xfrm>
        </p:spPr>
        <p:txBody>
          <a:bodyPr>
            <a:normAutofit lnSpcReduction="10000"/>
          </a:bodyPr>
          <a:lstStyle/>
          <a:p>
            <a:r>
              <a:rPr lang="pt-BR" b="1" dirty="0" smtClean="0"/>
              <a:t>Parliamentary sovereignty</a:t>
            </a:r>
            <a:r>
              <a:rPr lang="pt-BR" dirty="0" smtClean="0"/>
              <a:t> governs decision-making process.</a:t>
            </a:r>
          </a:p>
          <a:p>
            <a:r>
              <a:rPr lang="pt-BR" dirty="0" smtClean="0"/>
              <a:t>Legislature makes the laws, controls finances, appoints and dismisses Prime Minister and cabinet, debates public issues... Reality is cabinet initiates legislation and makes policy, uses party discipline to ensure majority party passes bills proposed by leadership</a:t>
            </a:r>
          </a:p>
          <a:p>
            <a:r>
              <a:rPr lang="pt-BR" b="1" dirty="0" smtClean="0"/>
              <a:t>FUSION of POWERS </a:t>
            </a:r>
            <a:r>
              <a:rPr lang="pt-BR" dirty="0" smtClean="0"/>
              <a:t>(leg &amp; exec branches fused together bc PM and cabinet are leaders of majority party in legislature)</a:t>
            </a:r>
          </a:p>
          <a:p>
            <a:r>
              <a:rPr lang="pt-BR" b="1" dirty="0" smtClean="0"/>
              <a:t>Head of state: </a:t>
            </a:r>
            <a:r>
              <a:rPr lang="pt-BR" dirty="0" smtClean="0"/>
              <a:t>role that symbolizes power &amp; nature of regime (Ex: Queen-Britain)</a:t>
            </a:r>
          </a:p>
          <a:p>
            <a:r>
              <a:rPr lang="pt-BR" b="1" dirty="0" smtClean="0"/>
              <a:t>Head of government: </a:t>
            </a:r>
            <a:r>
              <a:rPr lang="pt-BR" dirty="0" smtClean="0"/>
              <a:t>role that deals with everyday tasks of running government (Ex: Prime Minister-Britain)</a:t>
            </a:r>
            <a:endParaRPr lang="en-US" dirty="0"/>
          </a:p>
        </p:txBody>
      </p:sp>
    </p:spTree>
    <p:extLst>
      <p:ext uri="{BB962C8B-B14F-4D97-AF65-F5344CB8AC3E}">
        <p14:creationId xmlns:p14="http://schemas.microsoft.com/office/powerpoint/2010/main" val="6876551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b="1" dirty="0" smtClean="0"/>
              <a:t>Presidential Systems</a:t>
            </a:r>
            <a:endParaRPr lang="en-US" b="1" dirty="0"/>
          </a:p>
        </p:txBody>
      </p:sp>
      <p:sp>
        <p:nvSpPr>
          <p:cNvPr id="3" name="Content Placeholder 2"/>
          <p:cNvSpPr>
            <a:spLocks noGrp="1"/>
          </p:cNvSpPr>
          <p:nvPr>
            <p:ph idx="1"/>
          </p:nvPr>
        </p:nvSpPr>
        <p:spPr>
          <a:xfrm>
            <a:off x="498474" y="1295400"/>
            <a:ext cx="7556313" cy="4830763"/>
          </a:xfrm>
        </p:spPr>
        <p:txBody>
          <a:bodyPr>
            <a:normAutofit fontScale="92500" lnSpcReduction="10000"/>
          </a:bodyPr>
          <a:lstStyle/>
          <a:p>
            <a:r>
              <a:rPr lang="pt-BR" b="1" dirty="0" smtClean="0"/>
              <a:t>Head of state and government</a:t>
            </a:r>
            <a:r>
              <a:rPr lang="pt-BR" dirty="0" smtClean="0">
                <a:sym typeface="Wingdings" pitchFamily="2" charset="2"/>
              </a:rPr>
              <a:t> </a:t>
            </a:r>
            <a:r>
              <a:rPr lang="pt-BR" b="1" dirty="0" smtClean="0">
                <a:sym typeface="Wingdings" pitchFamily="2" charset="2"/>
              </a:rPr>
              <a:t>PRESIDENT</a:t>
            </a:r>
          </a:p>
          <a:p>
            <a:r>
              <a:rPr lang="pt-BR" dirty="0" smtClean="0">
                <a:sym typeface="Wingdings" pitchFamily="2" charset="2"/>
              </a:rPr>
              <a:t>Directly elected by people as chief executive</a:t>
            </a:r>
          </a:p>
          <a:p>
            <a:r>
              <a:rPr lang="pt-BR" b="1" dirty="0" smtClean="0">
                <a:sym typeface="Wingdings" pitchFamily="2" charset="2"/>
              </a:rPr>
              <a:t>Separation of Powers </a:t>
            </a:r>
            <a:r>
              <a:rPr lang="pt-BR" dirty="0" smtClean="0">
                <a:sym typeface="Wingdings" pitchFamily="2" charset="2"/>
              </a:rPr>
              <a:t>between branches ensures that power is shared and that one branch doesn’t dominate others</a:t>
            </a:r>
          </a:p>
          <a:p>
            <a:r>
              <a:rPr lang="pt-BR" dirty="0">
                <a:sym typeface="Wingdings" pitchFamily="2" charset="2"/>
              </a:rPr>
              <a:t>C</a:t>
            </a:r>
            <a:r>
              <a:rPr lang="pt-BR" b="1" dirty="0" smtClean="0">
                <a:sym typeface="Wingdings" pitchFamily="2" charset="2"/>
              </a:rPr>
              <a:t>hecks and balances </a:t>
            </a:r>
            <a:r>
              <a:rPr lang="pt-BR" dirty="0" smtClean="0">
                <a:sym typeface="Wingdings" pitchFamily="2" charset="2"/>
              </a:rPr>
              <a:t>put in place to ensure separation of powers</a:t>
            </a:r>
          </a:p>
          <a:p>
            <a:r>
              <a:rPr lang="pt-BR" dirty="0" smtClean="0">
                <a:sym typeface="Wingdings" pitchFamily="2" charset="2"/>
              </a:rPr>
              <a:t>Result:  power is diffused and policymaking process often slowed down bc one branch may question decisions</a:t>
            </a:r>
          </a:p>
          <a:p>
            <a:r>
              <a:rPr lang="pt-BR" dirty="0" smtClean="0">
                <a:sym typeface="Wingdings" pitchFamily="2" charset="2"/>
              </a:rPr>
              <a:t>For it to work, each branch must have independent base fo authority recognized nad respected by politicians and the public </a:t>
            </a:r>
          </a:p>
          <a:p>
            <a:r>
              <a:rPr lang="pt-BR" dirty="0" smtClean="0">
                <a:sym typeface="Wingdings" pitchFamily="2" charset="2"/>
              </a:rPr>
              <a:t>Ex: Mexico, Nigeria, USA</a:t>
            </a:r>
          </a:p>
          <a:p>
            <a:endParaRPr lang="en-US" b="1" dirty="0"/>
          </a:p>
        </p:txBody>
      </p:sp>
    </p:spTree>
    <p:extLst>
      <p:ext uri="{BB962C8B-B14F-4D97-AF65-F5344CB8AC3E}">
        <p14:creationId xmlns:p14="http://schemas.microsoft.com/office/powerpoint/2010/main" val="29657505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b="1" dirty="0" smtClean="0"/>
              <a:t>Mixed Systems</a:t>
            </a:r>
            <a:endParaRPr lang="en-US" b="1" dirty="0"/>
          </a:p>
        </p:txBody>
      </p:sp>
      <p:sp>
        <p:nvSpPr>
          <p:cNvPr id="3" name="Content Placeholder 2"/>
          <p:cNvSpPr>
            <a:spLocks noGrp="1"/>
          </p:cNvSpPr>
          <p:nvPr>
            <p:ph idx="1"/>
          </p:nvPr>
        </p:nvSpPr>
        <p:spPr>
          <a:xfrm>
            <a:off x="498474" y="1295400"/>
            <a:ext cx="7556313" cy="4830763"/>
          </a:xfrm>
        </p:spPr>
        <p:txBody>
          <a:bodyPr>
            <a:noAutofit/>
          </a:bodyPr>
          <a:lstStyle/>
          <a:p>
            <a:r>
              <a:rPr lang="pt-BR" sz="2800" b="1" dirty="0" smtClean="0"/>
              <a:t>Semi-Presidential System: </a:t>
            </a:r>
            <a:r>
              <a:rPr lang="pt-BR" sz="2800" dirty="0" smtClean="0"/>
              <a:t>combination of presidential and parliamentary systems.  </a:t>
            </a:r>
          </a:p>
          <a:p>
            <a:pPr lvl="1"/>
            <a:r>
              <a:rPr lang="pt-BR" sz="2800" dirty="0" smtClean="0"/>
              <a:t>PM coexists with a president who is directly elected by the people and who hols a significant degree of power</a:t>
            </a:r>
          </a:p>
          <a:p>
            <a:r>
              <a:rPr lang="pt-BR" sz="2800" dirty="0" smtClean="0"/>
              <a:t>Ex: Russian president has disproportionate amount of power to PM, France and India</a:t>
            </a:r>
            <a:r>
              <a:rPr lang="pt-BR" sz="2800" dirty="0" smtClean="0">
                <a:sym typeface="Wingdings" pitchFamily="2" charset="2"/>
              </a:rPr>
              <a:t> power balance between 2 executives is different</a:t>
            </a:r>
            <a:endParaRPr lang="en-US" sz="2800" dirty="0"/>
          </a:p>
        </p:txBody>
      </p:sp>
    </p:spTree>
    <p:extLst>
      <p:ext uri="{BB962C8B-B14F-4D97-AF65-F5344CB8AC3E}">
        <p14:creationId xmlns:p14="http://schemas.microsoft.com/office/powerpoint/2010/main" val="21669722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4063"/>
            <a:ext cx="7556313" cy="1116106"/>
          </a:xfrm>
        </p:spPr>
        <p:txBody>
          <a:bodyPr/>
          <a:lstStyle/>
          <a:p>
            <a:r>
              <a:rPr lang="pt-BR" b="1" dirty="0" smtClean="0"/>
              <a:t>AUTHORITARIAN REGIMES</a:t>
            </a:r>
            <a:endParaRPr lang="en-US" b="1" dirty="0"/>
          </a:p>
        </p:txBody>
      </p:sp>
      <p:sp>
        <p:nvSpPr>
          <p:cNvPr id="3" name="Content Placeholder 2"/>
          <p:cNvSpPr>
            <a:spLocks noGrp="1"/>
          </p:cNvSpPr>
          <p:nvPr>
            <p:ph idx="1"/>
          </p:nvPr>
        </p:nvSpPr>
        <p:spPr>
          <a:xfrm>
            <a:off x="381000" y="533400"/>
            <a:ext cx="7556313" cy="6172200"/>
          </a:xfrm>
        </p:spPr>
        <p:txBody>
          <a:bodyPr>
            <a:noAutofit/>
          </a:bodyPr>
          <a:lstStyle/>
          <a:p>
            <a:r>
              <a:rPr lang="pt-BR" sz="2400" dirty="0" smtClean="0"/>
              <a:t>Decisions are made by </a:t>
            </a:r>
            <a:r>
              <a:rPr lang="pt-BR" sz="2400" b="1" dirty="0" smtClean="0"/>
              <a:t>political elites </a:t>
            </a:r>
            <a:r>
              <a:rPr lang="pt-BR" sz="2400" dirty="0" smtClean="0"/>
              <a:t>(those that hold power) without input from citizens.</a:t>
            </a:r>
          </a:p>
          <a:p>
            <a:pPr lvl="1"/>
            <a:r>
              <a:rPr lang="pt-BR" sz="2400" dirty="0" smtClean="0"/>
              <a:t>Can be single dictator, hereditary monarch, small oligarchy/aristocracy, single political party</a:t>
            </a:r>
          </a:p>
          <a:p>
            <a:r>
              <a:rPr lang="pt-BR" sz="2400" dirty="0" smtClean="0"/>
              <a:t>Some authoritarian regimes based on </a:t>
            </a:r>
            <a:r>
              <a:rPr lang="pt-BR" sz="2400" b="1" dirty="0" smtClean="0"/>
              <a:t>communism</a:t>
            </a:r>
            <a:r>
              <a:rPr lang="pt-BR" sz="2400" dirty="0" smtClean="0"/>
              <a:t>, bc communist party controls everything from the government to the eocnomy to social life</a:t>
            </a:r>
          </a:p>
          <a:p>
            <a:r>
              <a:rPr lang="pt-BR" sz="2400" dirty="0" smtClean="0"/>
              <a:t>Some practice </a:t>
            </a:r>
            <a:r>
              <a:rPr lang="pt-BR" sz="2400" b="1" dirty="0" smtClean="0"/>
              <a:t>state corporatism—</a:t>
            </a:r>
            <a:r>
              <a:rPr lang="pt-BR" sz="2400" dirty="0" smtClean="0"/>
              <a:t>where</a:t>
            </a:r>
            <a:r>
              <a:rPr lang="pt-BR" sz="2400" b="1" dirty="0" smtClean="0"/>
              <a:t> </a:t>
            </a:r>
            <a:r>
              <a:rPr lang="pt-BR" sz="2400" dirty="0" smtClean="0"/>
              <a:t>govt officials interact with people/groups outside govt before they set policy (usually business and labor leaders) or they may be heads of huge </a:t>
            </a:r>
            <a:r>
              <a:rPr lang="pt-BR" sz="2400" b="1" dirty="0" smtClean="0"/>
              <a:t>patron client systems </a:t>
            </a:r>
            <a:r>
              <a:rPr lang="pt-BR" sz="2400" dirty="0" smtClean="0"/>
              <a:t>that have reciprocal favors and services in turn for support.</a:t>
            </a:r>
            <a:endParaRPr lang="en-US" sz="2400" dirty="0"/>
          </a:p>
        </p:txBody>
      </p:sp>
    </p:spTree>
    <p:extLst>
      <p:ext uri="{BB962C8B-B14F-4D97-AF65-F5344CB8AC3E}">
        <p14:creationId xmlns:p14="http://schemas.microsoft.com/office/powerpoint/2010/main" val="38119223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b="1" dirty="0" smtClean="0"/>
              <a:t>AUTHORITARIAN REGIMES</a:t>
            </a:r>
            <a:endParaRPr lang="en-US" b="1" dirty="0"/>
          </a:p>
        </p:txBody>
      </p:sp>
      <p:sp>
        <p:nvSpPr>
          <p:cNvPr id="3" name="Content Placeholder 2"/>
          <p:cNvSpPr>
            <a:spLocks noGrp="1"/>
          </p:cNvSpPr>
          <p:nvPr>
            <p:ph idx="1"/>
          </p:nvPr>
        </p:nvSpPr>
        <p:spPr>
          <a:xfrm>
            <a:off x="498474" y="1143000"/>
            <a:ext cx="7556313" cy="4983163"/>
          </a:xfrm>
        </p:spPr>
        <p:txBody>
          <a:bodyPr>
            <a:normAutofit lnSpcReduction="10000"/>
          </a:bodyPr>
          <a:lstStyle/>
          <a:p>
            <a:r>
              <a:rPr lang="pt-BR" sz="2400" b="1" dirty="0" smtClean="0"/>
              <a:t>A  small group of elites exercising power over state</a:t>
            </a:r>
          </a:p>
          <a:p>
            <a:r>
              <a:rPr lang="pt-BR" sz="2400" b="1" dirty="0" smtClean="0"/>
              <a:t>Citizens with little or no input into selection of leaders &amp; government decisions</a:t>
            </a:r>
          </a:p>
          <a:p>
            <a:r>
              <a:rPr lang="pt-BR" sz="2400" b="1" dirty="0" smtClean="0"/>
              <a:t>No constituttional responsibility of leaders to the public</a:t>
            </a:r>
          </a:p>
          <a:p>
            <a:r>
              <a:rPr lang="pt-BR" sz="2400" b="1" dirty="0" smtClean="0"/>
              <a:t>Restriction of civil rights and liberties</a:t>
            </a:r>
          </a:p>
          <a:p>
            <a:r>
              <a:rPr lang="pt-BR" sz="2400" b="1" dirty="0" smtClean="0"/>
              <a:t>CAREFUL:  authoritarianism does not equal lacking legitimacy.  If people accept right to rule and leader’s authority then they are legitimate!</a:t>
            </a:r>
            <a:endParaRPr lang="en-US" sz="2400" b="1" dirty="0"/>
          </a:p>
        </p:txBody>
      </p:sp>
    </p:spTree>
    <p:extLst>
      <p:ext uri="{BB962C8B-B14F-4D97-AF65-F5344CB8AC3E}">
        <p14:creationId xmlns:p14="http://schemas.microsoft.com/office/powerpoint/2010/main" val="35733286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TOTALITARIANISM</a:t>
            </a:r>
            <a:endParaRPr lang="en-US" b="1" dirty="0"/>
          </a:p>
        </p:txBody>
      </p:sp>
      <p:sp>
        <p:nvSpPr>
          <p:cNvPr id="3" name="Content Placeholder 2"/>
          <p:cNvSpPr>
            <a:spLocks noGrp="1"/>
          </p:cNvSpPr>
          <p:nvPr>
            <p:ph idx="1"/>
          </p:nvPr>
        </p:nvSpPr>
        <p:spPr>
          <a:xfrm>
            <a:off x="498474" y="1219200"/>
            <a:ext cx="7556313" cy="4906963"/>
          </a:xfrm>
        </p:spPr>
        <p:txBody>
          <a:bodyPr>
            <a:normAutofit/>
          </a:bodyPr>
          <a:lstStyle/>
          <a:p>
            <a:r>
              <a:rPr lang="en-US" sz="2400" dirty="0" smtClean="0"/>
              <a:t>AUTHORITARIANISM </a:t>
            </a:r>
            <a:r>
              <a:rPr lang="en-US" sz="2400" b="1" dirty="0" smtClean="0"/>
              <a:t>DOES NOT EQUAL </a:t>
            </a:r>
            <a:r>
              <a:rPr lang="en-US" sz="2400" dirty="0" smtClean="0"/>
              <a:t>TOTALITARIANISM</a:t>
            </a:r>
          </a:p>
          <a:p>
            <a:r>
              <a:rPr lang="en-US" sz="2400" dirty="0" smtClean="0"/>
              <a:t>Usually has more negative connotations, used to describe repressive, detested regimes  (i.e. Stalinist USSR, China during Cultural Revolution)</a:t>
            </a:r>
          </a:p>
          <a:p>
            <a:r>
              <a:rPr lang="en-US" sz="2400" dirty="0" smtClean="0"/>
              <a:t>Control and transform ALL aspects of the political and economic systems of the society</a:t>
            </a:r>
          </a:p>
          <a:p>
            <a:r>
              <a:rPr lang="en-US" sz="2400" dirty="0" smtClean="0"/>
              <a:t>Usually have a strong ideological goal such as communism (that some authoritarian </a:t>
            </a:r>
            <a:r>
              <a:rPr lang="en-US" sz="2400" dirty="0" err="1" smtClean="0"/>
              <a:t>govts</a:t>
            </a:r>
            <a:r>
              <a:rPr lang="en-US" sz="2400" dirty="0" smtClean="0"/>
              <a:t> lack)</a:t>
            </a:r>
          </a:p>
          <a:p>
            <a:r>
              <a:rPr lang="en-US" sz="2400" dirty="0" smtClean="0"/>
              <a:t>Not afraid to use VIOLENCE</a:t>
            </a:r>
            <a:endParaRPr lang="en-US" sz="2400" dirty="0"/>
          </a:p>
        </p:txBody>
      </p:sp>
    </p:spTree>
    <p:extLst>
      <p:ext uri="{BB962C8B-B14F-4D97-AF65-F5344CB8AC3E}">
        <p14:creationId xmlns:p14="http://schemas.microsoft.com/office/powerpoint/2010/main" val="19582104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SIX MAJOR TOPICS</a:t>
            </a:r>
            <a:endParaRPr lang="en-US" dirty="0"/>
          </a:p>
        </p:txBody>
      </p:sp>
      <p:sp>
        <p:nvSpPr>
          <p:cNvPr id="3" name="Content Placeholder 2"/>
          <p:cNvSpPr>
            <a:spLocks noGrp="1"/>
          </p:cNvSpPr>
          <p:nvPr>
            <p:ph idx="1"/>
          </p:nvPr>
        </p:nvSpPr>
        <p:spPr>
          <a:xfrm>
            <a:off x="498474" y="1295400"/>
            <a:ext cx="7883526" cy="5181600"/>
          </a:xfrm>
        </p:spPr>
        <p:txBody>
          <a:bodyPr>
            <a:noAutofit/>
          </a:bodyPr>
          <a:lstStyle/>
          <a:p>
            <a:r>
              <a:rPr lang="en-US" sz="2400" b="1" dirty="0" smtClean="0"/>
              <a:t>TOPIC ONE:  THE COMPARATIVE METHOD</a:t>
            </a:r>
          </a:p>
          <a:p>
            <a:r>
              <a:rPr lang="en-US" sz="2400" b="1" dirty="0" smtClean="0"/>
              <a:t>TOPIC TWO: SOVEREIGNTY, AUTHORITY &amp; POWER</a:t>
            </a:r>
          </a:p>
          <a:p>
            <a:r>
              <a:rPr lang="en-US" sz="2400" b="1" dirty="0" smtClean="0"/>
              <a:t>TOPIC THREE: POLITICAL AND ECONOMIC CHANGE</a:t>
            </a:r>
          </a:p>
          <a:p>
            <a:r>
              <a:rPr lang="en-US" sz="2400" b="1" dirty="0" smtClean="0"/>
              <a:t>TOPIC FOUR: CITIZENS, SOCIETY &amp; THE STATE</a:t>
            </a:r>
          </a:p>
          <a:p>
            <a:r>
              <a:rPr lang="en-US" sz="2400" b="1" dirty="0" smtClean="0"/>
              <a:t>TOPIC FIVE:POLITICAL INSTITUTIONS</a:t>
            </a:r>
          </a:p>
          <a:p>
            <a:r>
              <a:rPr lang="en-US" sz="2400" b="1" dirty="0" smtClean="0"/>
              <a:t>TOPIC SIX: PUBLIC POLICY</a:t>
            </a:r>
            <a:endParaRPr lang="en-US" sz="2400" b="1" dirty="0"/>
          </a:p>
        </p:txBody>
      </p:sp>
    </p:spTree>
    <p:extLst>
      <p:ext uri="{BB962C8B-B14F-4D97-AF65-F5344CB8AC3E}">
        <p14:creationId xmlns:p14="http://schemas.microsoft.com/office/powerpoint/2010/main" val="5422570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MILITARY REGIMES</a:t>
            </a:r>
            <a:endParaRPr lang="en-US" b="1" dirty="0"/>
          </a:p>
        </p:txBody>
      </p:sp>
      <p:sp>
        <p:nvSpPr>
          <p:cNvPr id="3" name="Content Placeholder 2"/>
          <p:cNvSpPr>
            <a:spLocks noGrp="1"/>
          </p:cNvSpPr>
          <p:nvPr>
            <p:ph idx="1"/>
          </p:nvPr>
        </p:nvSpPr>
        <p:spPr>
          <a:xfrm>
            <a:off x="498474" y="1219200"/>
            <a:ext cx="7556313" cy="5257800"/>
          </a:xfrm>
        </p:spPr>
        <p:txBody>
          <a:bodyPr>
            <a:noAutofit/>
          </a:bodyPr>
          <a:lstStyle/>
          <a:p>
            <a:r>
              <a:rPr lang="en-US" sz="1600" b="1" dirty="0" smtClean="0"/>
              <a:t>Military rule: prevalent form of nondemocratic rule in Latin America, Africa and parts of Asia.</a:t>
            </a:r>
          </a:p>
          <a:p>
            <a:r>
              <a:rPr lang="en-US" sz="1600" b="1" dirty="0" smtClean="0"/>
              <a:t>When legitimacy and/or stability of the state is in question, the military often intervenes directly in politics as the organization that can solve the problem</a:t>
            </a:r>
          </a:p>
          <a:p>
            <a:r>
              <a:rPr lang="en-US" sz="1600" b="1" dirty="0" smtClean="0"/>
              <a:t>Begins with a COUP D’ÉTAT, forced takeover of the government</a:t>
            </a:r>
          </a:p>
          <a:p>
            <a:r>
              <a:rPr lang="en-US" sz="1600" b="1" dirty="0" smtClean="0"/>
              <a:t>Sometimes have popular support, once in power military usually restricts civil rights and liberties in the name of order and keeps political parties from forming or real elections from taking place</a:t>
            </a:r>
          </a:p>
          <a:p>
            <a:r>
              <a:rPr lang="en-US" sz="1600" b="1" dirty="0" smtClean="0"/>
              <a:t>Usually lacks specific ideology, leaders often have no charismatic or traditional legitimacy so they work with state bureaucracy to form regime</a:t>
            </a:r>
          </a:p>
          <a:p>
            <a:r>
              <a:rPr lang="en-US" sz="1600" b="1" dirty="0" smtClean="0"/>
              <a:t>Sometimes precedes democracy (like a transition such as in South Korea and Taiwan in the 1990s), other times one coup after another, weakening the state (</a:t>
            </a:r>
            <a:r>
              <a:rPr lang="en-US" sz="1600" b="1" dirty="0" err="1" smtClean="0"/>
              <a:t>praetorianism</a:t>
            </a:r>
            <a:r>
              <a:rPr lang="en-US" sz="1600" b="1" dirty="0" smtClean="0"/>
              <a:t> as in Nigeria)</a:t>
            </a:r>
            <a:endParaRPr lang="en-US" sz="1600" b="1" dirty="0"/>
          </a:p>
        </p:txBody>
      </p:sp>
    </p:spTree>
    <p:extLst>
      <p:ext uri="{BB962C8B-B14F-4D97-AF65-F5344CB8AC3E}">
        <p14:creationId xmlns:p14="http://schemas.microsoft.com/office/powerpoint/2010/main" val="13681807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484094"/>
            <a:ext cx="6892926" cy="735106"/>
          </a:xfrm>
        </p:spPr>
        <p:txBody>
          <a:bodyPr/>
          <a:lstStyle/>
          <a:p>
            <a:r>
              <a:rPr lang="en-US" b="1" dirty="0" smtClean="0"/>
              <a:t>CORPORATISM</a:t>
            </a:r>
            <a:endParaRPr lang="en-US" b="1" dirty="0"/>
          </a:p>
        </p:txBody>
      </p:sp>
      <p:sp>
        <p:nvSpPr>
          <p:cNvPr id="3" name="Content Placeholder 2"/>
          <p:cNvSpPr>
            <a:spLocks noGrp="1"/>
          </p:cNvSpPr>
          <p:nvPr>
            <p:ph idx="1"/>
          </p:nvPr>
        </p:nvSpPr>
        <p:spPr>
          <a:xfrm>
            <a:off x="498474" y="1219200"/>
            <a:ext cx="7556313" cy="5257800"/>
          </a:xfrm>
        </p:spPr>
        <p:txBody>
          <a:bodyPr>
            <a:noAutofit/>
          </a:bodyPr>
          <a:lstStyle/>
          <a:p>
            <a:r>
              <a:rPr lang="en-US" sz="2400" dirty="0" smtClean="0"/>
              <a:t>Method where business, labor and other interest groups bargain with the state over economic policy</a:t>
            </a:r>
          </a:p>
          <a:p>
            <a:r>
              <a:rPr lang="en-US" sz="2400" b="1" dirty="0" smtClean="0"/>
              <a:t>STATE CORPORATISM: </a:t>
            </a:r>
            <a:r>
              <a:rPr lang="en-US" sz="2400" dirty="0" smtClean="0"/>
              <a:t>Emerged as a way for authoritarian regimes to control public by creating orgs to represent the interests of the public…sanctions some groups and eliminates input from groups not recognized or created by state (i.e. MEXICO under the PRI)</a:t>
            </a:r>
          </a:p>
          <a:p>
            <a:r>
              <a:rPr lang="en-US" sz="2400" dirty="0" smtClean="0"/>
              <a:t>Provides public limited influence in policymaking process, interest groups funded and managed by the state</a:t>
            </a:r>
          </a:p>
          <a:p>
            <a:r>
              <a:rPr lang="en-US" sz="2400" b="1" dirty="0" smtClean="0"/>
              <a:t>COOPTATION!!!!</a:t>
            </a:r>
            <a:endParaRPr lang="en-US" sz="2400" b="1" dirty="0"/>
          </a:p>
        </p:txBody>
      </p:sp>
    </p:spTree>
    <p:extLst>
      <p:ext uri="{BB962C8B-B14F-4D97-AF65-F5344CB8AC3E}">
        <p14:creationId xmlns:p14="http://schemas.microsoft.com/office/powerpoint/2010/main" val="34542231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153400" cy="1219200"/>
          </a:xfrm>
        </p:spPr>
        <p:txBody>
          <a:bodyPr/>
          <a:lstStyle/>
          <a:p>
            <a:r>
              <a:rPr lang="en-US" b="1" dirty="0" smtClean="0"/>
              <a:t>CORPORATISM /CLIENTELISM in Authoritarian &amp; Democratic  Regimes</a:t>
            </a:r>
            <a:endParaRPr lang="en-US" b="1" dirty="0"/>
          </a:p>
        </p:txBody>
      </p:sp>
      <p:sp>
        <p:nvSpPr>
          <p:cNvPr id="3" name="Content Placeholder 2"/>
          <p:cNvSpPr>
            <a:spLocks noGrp="1"/>
          </p:cNvSpPr>
          <p:nvPr>
            <p:ph idx="1"/>
          </p:nvPr>
        </p:nvSpPr>
        <p:spPr>
          <a:xfrm>
            <a:off x="457200" y="2209800"/>
            <a:ext cx="7556313" cy="4449763"/>
          </a:xfrm>
        </p:spPr>
        <p:txBody>
          <a:bodyPr>
            <a:normAutofit fontScale="85000" lnSpcReduction="10000"/>
          </a:bodyPr>
          <a:lstStyle/>
          <a:p>
            <a:pPr marL="0" indent="0">
              <a:buNone/>
            </a:pPr>
            <a:r>
              <a:rPr lang="en-US" b="1" dirty="0" smtClean="0"/>
              <a:t>PATRON CLIENTELISM:  </a:t>
            </a:r>
            <a:r>
              <a:rPr lang="en-US" dirty="0" smtClean="0"/>
              <a:t>a system in which the state provides specific benefits or favors to a single person or small group in return for public support</a:t>
            </a:r>
          </a:p>
          <a:p>
            <a:pPr marL="0" indent="0">
              <a:buNone/>
            </a:pPr>
            <a:r>
              <a:rPr lang="en-US" dirty="0" smtClean="0"/>
              <a:t>Relies on individual patronage rather than organizations…(Ex. Mexico, Nigeria, Iran, etc.</a:t>
            </a:r>
          </a:p>
          <a:p>
            <a:pPr marL="0" indent="0">
              <a:buNone/>
            </a:pPr>
            <a:r>
              <a:rPr lang="en-US" b="1" dirty="0" smtClean="0"/>
              <a:t>PARASTATALS: </a:t>
            </a:r>
            <a:r>
              <a:rPr lang="en-US" dirty="0" smtClean="0"/>
              <a:t>state owned or semi-owned businesses (Ex: PEMEX, PETROBRAS, etc.)</a:t>
            </a:r>
          </a:p>
          <a:p>
            <a:pPr marL="0" indent="0">
              <a:buNone/>
            </a:pPr>
            <a:r>
              <a:rPr lang="pt-BR" dirty="0" smtClean="0"/>
              <a:t>In democracies with nationalized industries</a:t>
            </a:r>
            <a:r>
              <a:rPr lang="pt-BR" dirty="0" smtClean="0">
                <a:sym typeface="Wingdings" pitchFamily="2" charset="2"/>
              </a:rPr>
              <a:t> directors are state officials advised by councils elected by major interest groups.</a:t>
            </a:r>
          </a:p>
          <a:p>
            <a:pPr marL="0" indent="0">
              <a:buNone/>
            </a:pPr>
            <a:r>
              <a:rPr lang="pt-BR" dirty="0" smtClean="0">
                <a:sym typeface="Wingdings" pitchFamily="2" charset="2"/>
              </a:rPr>
              <a:t>In democracies,</a:t>
            </a:r>
            <a:r>
              <a:rPr lang="pt-BR" dirty="0" smtClean="0"/>
              <a:t> industries may not be nationalized, but lots of regulatory decisions are made through direct cooperation between government agencies and interests (Ex: Scandinavian countries social &amp; economic policies crafted through negotiations between interest groups and govt agencies, Costa Rica and Eco-turism)</a:t>
            </a:r>
            <a:endParaRPr lang="en-US" dirty="0" smtClean="0"/>
          </a:p>
        </p:txBody>
      </p:sp>
    </p:spTree>
    <p:extLst>
      <p:ext uri="{BB962C8B-B14F-4D97-AF65-F5344CB8AC3E}">
        <p14:creationId xmlns:p14="http://schemas.microsoft.com/office/powerpoint/2010/main" val="1581688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b="1" dirty="0" smtClean="0"/>
              <a:t>PLURALISM &amp; </a:t>
            </a:r>
            <a:br>
              <a:rPr lang="pt-BR" b="1" dirty="0" smtClean="0"/>
            </a:br>
            <a:r>
              <a:rPr lang="pt-BR" b="1" dirty="0" smtClean="0"/>
              <a:t>NEO-CORPORATISM</a:t>
            </a:r>
            <a:endParaRPr lang="en-US" b="1" dirty="0"/>
          </a:p>
        </p:txBody>
      </p:sp>
      <p:sp>
        <p:nvSpPr>
          <p:cNvPr id="3" name="Content Placeholder 2"/>
          <p:cNvSpPr>
            <a:spLocks noGrp="1"/>
          </p:cNvSpPr>
          <p:nvPr>
            <p:ph idx="1"/>
          </p:nvPr>
        </p:nvSpPr>
        <p:spPr/>
        <p:txBody>
          <a:bodyPr>
            <a:normAutofit fontScale="92500" lnSpcReduction="10000"/>
          </a:bodyPr>
          <a:lstStyle/>
          <a:p>
            <a:r>
              <a:rPr lang="pt-BR" b="1" dirty="0" smtClean="0"/>
              <a:t>Pluralism</a:t>
            </a:r>
            <a:r>
              <a:rPr lang="pt-BR" dirty="0" smtClean="0"/>
              <a:t>: situation in which power is split among many groups that compete for the chance to influence the government’s decision-making...idea is that govt will react to citizen’s input.</a:t>
            </a:r>
          </a:p>
          <a:p>
            <a:r>
              <a:rPr lang="pt-BR" b="1" dirty="0" smtClean="0"/>
              <a:t>Democratic pluralism</a:t>
            </a:r>
            <a:endParaRPr lang="pt-BR" dirty="0" smtClean="0">
              <a:sym typeface="Wingdings" pitchFamily="2" charset="2"/>
            </a:endParaRPr>
          </a:p>
          <a:p>
            <a:pPr lvl="1"/>
            <a:r>
              <a:rPr lang="pt-BR" dirty="0" smtClean="0">
                <a:sym typeface="Wingdings" pitchFamily="2" charset="2"/>
              </a:rPr>
              <a:t>Formation of interest groups is spontaneous, grassroots</a:t>
            </a:r>
          </a:p>
          <a:p>
            <a:pPr lvl="1"/>
            <a:r>
              <a:rPr lang="pt-BR" dirty="0" smtClean="0">
                <a:sym typeface="Wingdings" pitchFamily="2" charset="2"/>
              </a:rPr>
              <a:t>Dialogue between interest groups &amp; state is voluntary and groups remain autonomous</a:t>
            </a:r>
          </a:p>
          <a:p>
            <a:r>
              <a:rPr lang="pt-BR" b="1" dirty="0" smtClean="0">
                <a:sym typeface="Wingdings" pitchFamily="2" charset="2"/>
              </a:rPr>
              <a:t>Neo-Corporatism</a:t>
            </a:r>
          </a:p>
          <a:p>
            <a:pPr lvl="1"/>
            <a:r>
              <a:rPr lang="pt-BR" b="1" dirty="0" smtClean="0">
                <a:sym typeface="Wingdings" pitchFamily="2" charset="2"/>
              </a:rPr>
              <a:t>I</a:t>
            </a:r>
            <a:r>
              <a:rPr lang="pt-BR" dirty="0" smtClean="0">
                <a:sym typeface="Wingdings" pitchFamily="2" charset="2"/>
              </a:rPr>
              <a:t>nterest representation is institutionalized through recognition by the state, new groups can form only if the state allows it. </a:t>
            </a:r>
          </a:p>
          <a:p>
            <a:pPr lvl="1"/>
            <a:r>
              <a:rPr lang="pt-BR" dirty="0" smtClean="0">
                <a:sym typeface="Wingdings" pitchFamily="2" charset="2"/>
              </a:rPr>
              <a:t>Institutionalized and legally binding links between groups and state agencies, so that groups are semi-public agencies acting on behalf of the state, not truly free.</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b="1" dirty="0" smtClean="0"/>
              <a:t>INTEREST GROUPS</a:t>
            </a:r>
            <a:endParaRPr lang="en-US" b="1" dirty="0"/>
          </a:p>
        </p:txBody>
      </p:sp>
      <p:sp>
        <p:nvSpPr>
          <p:cNvPr id="3" name="Content Placeholder 2"/>
          <p:cNvSpPr>
            <a:spLocks noGrp="1"/>
          </p:cNvSpPr>
          <p:nvPr>
            <p:ph idx="1"/>
          </p:nvPr>
        </p:nvSpPr>
        <p:spPr>
          <a:xfrm>
            <a:off x="304800" y="1295400"/>
            <a:ext cx="7556313" cy="5257800"/>
          </a:xfrm>
        </p:spPr>
        <p:txBody>
          <a:bodyPr>
            <a:noAutofit/>
          </a:bodyPr>
          <a:lstStyle/>
          <a:p>
            <a:r>
              <a:rPr lang="pt-BR" sz="2800" dirty="0" smtClean="0"/>
              <a:t>Organizations of like-minded people whose goal is to influence and shape public policy</a:t>
            </a:r>
          </a:p>
          <a:p>
            <a:pPr lvl="1"/>
            <a:r>
              <a:rPr lang="pt-BR" sz="2800" dirty="0" smtClean="0"/>
              <a:t>Can be based on any type of common interest—occupations, labor, business interests, agriculture, community action or advocacy for a cause</a:t>
            </a:r>
          </a:p>
          <a:p>
            <a:pPr lvl="1"/>
            <a:r>
              <a:rPr lang="pt-BR" sz="2800" dirty="0" smtClean="0"/>
              <a:t>Can be formally organized on a nation level or can work exclusively at local level</a:t>
            </a:r>
          </a:p>
          <a:p>
            <a:pPr lvl="1"/>
            <a:r>
              <a:rPr lang="pt-BR" sz="2800" dirty="0" smtClean="0"/>
              <a:t>Can have non-political goals too</a:t>
            </a:r>
          </a:p>
          <a:p>
            <a:r>
              <a:rPr lang="pt-BR" sz="2800" dirty="0" smtClean="0"/>
              <a:t>Independent interest groups are important force in maintenance of a strong civil society.</a:t>
            </a:r>
            <a:endParaRPr lang="en-US" sz="2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b="1" dirty="0" smtClean="0"/>
              <a:t>Strength of Interest Groups: Autonomy from the State</a:t>
            </a:r>
            <a:endParaRPr lang="en-US" b="1" dirty="0"/>
          </a:p>
        </p:txBody>
      </p:sp>
      <p:sp>
        <p:nvSpPr>
          <p:cNvPr id="3" name="Content Placeholder 2"/>
          <p:cNvSpPr>
            <a:spLocks noGrp="1"/>
          </p:cNvSpPr>
          <p:nvPr>
            <p:ph idx="1"/>
          </p:nvPr>
        </p:nvSpPr>
        <p:spPr>
          <a:xfrm>
            <a:off x="498474" y="1981200"/>
            <a:ext cx="7556313" cy="4572000"/>
          </a:xfrm>
        </p:spPr>
        <p:txBody>
          <a:bodyPr>
            <a:normAutofit fontScale="85000" lnSpcReduction="10000"/>
          </a:bodyPr>
          <a:lstStyle/>
          <a:p>
            <a:r>
              <a:rPr lang="pt-BR" dirty="0" smtClean="0"/>
              <a:t>Authoritarian states, groups have almost no independence (Ex: China only govt endorsed groups can exist, govt cracks down on unrecognized groups.</a:t>
            </a:r>
          </a:p>
          <a:p>
            <a:pPr lvl="1"/>
            <a:r>
              <a:rPr lang="pt-BR" dirty="0" smtClean="0"/>
              <a:t>Usually are agents to extend the party’s influence and shape citizen views</a:t>
            </a:r>
            <a:r>
              <a:rPr lang="pt-BR" dirty="0" smtClean="0">
                <a:sym typeface="Wingdings" pitchFamily="2" charset="2"/>
              </a:rPr>
              <a:t> </a:t>
            </a:r>
            <a:r>
              <a:rPr lang="pt-BR" b="1" dirty="0" smtClean="0">
                <a:sym typeface="Wingdings" pitchFamily="2" charset="2"/>
              </a:rPr>
              <a:t>TRANSMISSION BELTS </a:t>
            </a:r>
            <a:r>
              <a:rPr lang="pt-BR" dirty="0" smtClean="0">
                <a:sym typeface="Wingdings" pitchFamily="2" charset="2"/>
              </a:rPr>
              <a:t>that convey to their members the views of the party elite </a:t>
            </a:r>
            <a:r>
              <a:rPr lang="pt-BR" b="1" dirty="0" smtClean="0">
                <a:sym typeface="Wingdings" pitchFamily="2" charset="2"/>
              </a:rPr>
              <a:t>(No autonomy from state)</a:t>
            </a:r>
          </a:p>
          <a:p>
            <a:r>
              <a:rPr lang="pt-BR" dirty="0" smtClean="0">
                <a:sym typeface="Wingdings" pitchFamily="2" charset="2"/>
              </a:rPr>
              <a:t>Western advanced democracies, usually have autonomous groups that compete with each other and with government for influence over policies </a:t>
            </a:r>
            <a:r>
              <a:rPr lang="pt-BR" b="1" dirty="0" smtClean="0">
                <a:sym typeface="Wingdings" pitchFamily="2" charset="2"/>
              </a:rPr>
              <a:t>INTEREST GROUP PLURALISM (Complete autonomy from state)</a:t>
            </a:r>
          </a:p>
          <a:p>
            <a:r>
              <a:rPr lang="pt-BR" b="1" dirty="0" smtClean="0">
                <a:sym typeface="Wingdings" pitchFamily="2" charset="2"/>
              </a:rPr>
              <a:t>CORPORATISM (mixed autonomy):  </a:t>
            </a:r>
            <a:r>
              <a:rPr lang="pt-BR" dirty="0" smtClean="0">
                <a:sym typeface="Wingdings" pitchFamily="2" charset="2"/>
              </a:rPr>
              <a:t>fewer groups compete, usually one for each interest sector (ex: labor, agriculture, management)</a:t>
            </a:r>
          </a:p>
          <a:p>
            <a:pPr lvl="1"/>
            <a:r>
              <a:rPr lang="pt-BR" dirty="0" smtClean="0">
                <a:sym typeface="Wingdings" pitchFamily="2" charset="2"/>
              </a:rPr>
              <a:t>Group monopoly over its sector is officially approved by state </a:t>
            </a:r>
            <a:r>
              <a:rPr lang="pt-BR" b="1" dirty="0" smtClean="0">
                <a:sym typeface="Wingdings" pitchFamily="2" charset="2"/>
              </a:rPr>
              <a:t>State Corporatism</a:t>
            </a:r>
          </a:p>
          <a:p>
            <a:pPr lvl="1"/>
            <a:r>
              <a:rPr lang="pt-BR" dirty="0" smtClean="0">
                <a:sym typeface="Wingdings" pitchFamily="2" charset="2"/>
              </a:rPr>
              <a:t>Interest groups take the lead and dominate state </a:t>
            </a:r>
            <a:r>
              <a:rPr lang="pt-BR" b="1" dirty="0" smtClean="0">
                <a:sym typeface="Wingdings" pitchFamily="2" charset="2"/>
              </a:rPr>
              <a:t>Societal Corporatism or Neo-Corporatism</a:t>
            </a:r>
            <a:endParaRPr lang="en-US"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b="1" dirty="0" smtClean="0"/>
              <a:t>LEGITIMACY: RIGHT TO RULE, as seen by citizens</a:t>
            </a:r>
            <a:endParaRPr lang="en-US" b="1" dirty="0"/>
          </a:p>
        </p:txBody>
      </p:sp>
      <p:sp>
        <p:nvSpPr>
          <p:cNvPr id="3" name="Content Placeholder 2"/>
          <p:cNvSpPr>
            <a:spLocks noGrp="1"/>
          </p:cNvSpPr>
          <p:nvPr>
            <p:ph idx="1"/>
          </p:nvPr>
        </p:nvSpPr>
        <p:spPr/>
        <p:txBody>
          <a:bodyPr>
            <a:normAutofit lnSpcReduction="10000"/>
          </a:bodyPr>
          <a:lstStyle/>
          <a:p>
            <a:r>
              <a:rPr lang="pt-BR" b="1" dirty="0" smtClean="0"/>
              <a:t>TRADITIONAL LEGITIMACY:  </a:t>
            </a:r>
            <a:r>
              <a:rPr lang="pt-BR" dirty="0" smtClean="0"/>
              <a:t>tradition should determine who should rule and how (myths, legends, rituals, ceremonies all reinforce traditional legitimacy)</a:t>
            </a:r>
          </a:p>
          <a:p>
            <a:pPr lvl="1"/>
            <a:r>
              <a:rPr lang="pt-BR" dirty="0" smtClean="0"/>
              <a:t>Ex: monarchies, authority symbolized through crowns, thrones, family dynasties, etc.</a:t>
            </a:r>
          </a:p>
          <a:p>
            <a:r>
              <a:rPr lang="pt-BR" b="1" dirty="0" smtClean="0"/>
              <a:t>CHARISMATIC LEGITIMACY:</a:t>
            </a:r>
            <a:r>
              <a:rPr lang="en-US" b="1" dirty="0" smtClean="0"/>
              <a:t> </a:t>
            </a:r>
            <a:r>
              <a:rPr lang="en-US" dirty="0" smtClean="0"/>
              <a:t>based on dynamic personality of a leader or small group, almost indefinable set of qualities that make people want to follow a particular leader, doesn’t survive its founder.</a:t>
            </a:r>
          </a:p>
          <a:p>
            <a:pPr lvl="1"/>
            <a:r>
              <a:rPr lang="pt-BR" dirty="0" smtClean="0"/>
              <a:t>Ex: Jesus, Martin Luther King, Jr, Che Guevara or Fidel Castro, Mao Zedong, Napoleon (monarchy discredited, but force of personality &amp; military talent allowed him to control France and conquer Europe)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LEGITIMACY (cont)</a:t>
            </a:r>
            <a:endParaRPr lang="en-US" dirty="0"/>
          </a:p>
        </p:txBody>
      </p:sp>
      <p:sp>
        <p:nvSpPr>
          <p:cNvPr id="3" name="Content Placeholder 2"/>
          <p:cNvSpPr>
            <a:spLocks noGrp="1"/>
          </p:cNvSpPr>
          <p:nvPr>
            <p:ph idx="1"/>
          </p:nvPr>
        </p:nvSpPr>
        <p:spPr>
          <a:xfrm>
            <a:off x="498474" y="1066800"/>
            <a:ext cx="7556313" cy="5059363"/>
          </a:xfrm>
        </p:spPr>
        <p:txBody>
          <a:bodyPr>
            <a:normAutofit fontScale="92500"/>
          </a:bodyPr>
          <a:lstStyle/>
          <a:p>
            <a:r>
              <a:rPr lang="pt-BR" b="1" dirty="0" smtClean="0"/>
              <a:t>RATIONAL LEGAL LEGITIMACY:  </a:t>
            </a:r>
            <a:r>
              <a:rPr lang="pt-BR" dirty="0" smtClean="0"/>
              <a:t>based on system of well-established laws or procedures (often a Constitution), highly institutionalized, carry over across generations of individual leaders.  Based on the acceptance of the rule of law that supersedes the actions and statement of individual rulers </a:t>
            </a:r>
          </a:p>
          <a:p>
            <a:pPr lvl="1"/>
            <a:r>
              <a:rPr lang="pt-BR" dirty="0" smtClean="0"/>
              <a:t>Ex:  Bush election in 2000, most democratic governments, Dilma in Brazil, David Cameron in Britain, etc. </a:t>
            </a:r>
          </a:p>
          <a:p>
            <a:pPr lvl="1"/>
            <a:endParaRPr lang="pt-BR" dirty="0" smtClean="0"/>
          </a:p>
          <a:p>
            <a:pPr lvl="1"/>
            <a:r>
              <a:rPr lang="pt-BR" b="1" dirty="0" smtClean="0"/>
              <a:t>RULE OF LAW:</a:t>
            </a:r>
          </a:p>
          <a:p>
            <a:pPr lvl="2"/>
            <a:r>
              <a:rPr lang="pt-BR" b="1" dirty="0" smtClean="0"/>
              <a:t>COMMON LAW:  </a:t>
            </a:r>
            <a:r>
              <a:rPr lang="pt-BR" dirty="0" smtClean="0"/>
              <a:t>based on tradition, past practices and legal precedents set by interpretations of statutes, legal legislation, and past rulings.</a:t>
            </a:r>
            <a:r>
              <a:rPr lang="en-US" dirty="0" smtClean="0"/>
              <a:t> (Ex:  UK, USA, countries with strong English influence)</a:t>
            </a:r>
          </a:p>
          <a:p>
            <a:pPr lvl="2"/>
            <a:r>
              <a:rPr lang="pt-BR" b="1" dirty="0" smtClean="0"/>
              <a:t>CODE LAW:  </a:t>
            </a:r>
            <a:r>
              <a:rPr lang="pt-BR" dirty="0" smtClean="0"/>
              <a:t>based on comprehensive system of written rules (codes) of law divided into commercial, civil and criminal codes (Ex: predominant in Europe and countries influenced by Spain, France, etc.  China, Mexico, Russia have code law)</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7556313" cy="1116106"/>
          </a:xfrm>
        </p:spPr>
        <p:txBody>
          <a:bodyPr/>
          <a:lstStyle/>
          <a:p>
            <a:r>
              <a:rPr lang="pt-BR" dirty="0" smtClean="0"/>
              <a:t>LEGITIMACY: </a:t>
            </a:r>
            <a:br>
              <a:rPr lang="pt-BR" dirty="0" smtClean="0"/>
            </a:br>
            <a:r>
              <a:rPr lang="pt-BR" dirty="0" smtClean="0"/>
              <a:t>Factors that contribute to legitmacy</a:t>
            </a:r>
            <a:endParaRPr lang="en-US" dirty="0"/>
          </a:p>
        </p:txBody>
      </p:sp>
      <p:sp>
        <p:nvSpPr>
          <p:cNvPr id="3" name="Content Placeholder 2"/>
          <p:cNvSpPr>
            <a:spLocks noGrp="1"/>
          </p:cNvSpPr>
          <p:nvPr>
            <p:ph idx="1"/>
          </p:nvPr>
        </p:nvSpPr>
        <p:spPr/>
        <p:txBody>
          <a:bodyPr>
            <a:noAutofit/>
          </a:bodyPr>
          <a:lstStyle/>
          <a:p>
            <a:r>
              <a:rPr lang="pt-BR" sz="2800" b="1" dirty="0" smtClean="0"/>
              <a:t>In a democracy</a:t>
            </a:r>
            <a:r>
              <a:rPr lang="pt-BR" sz="2800" b="1" dirty="0" smtClean="0">
                <a:sym typeface="Wingdings" pitchFamily="2" charset="2"/>
              </a:rPr>
              <a:t> free and fair elections</a:t>
            </a:r>
          </a:p>
          <a:p>
            <a:r>
              <a:rPr lang="pt-BR" sz="2800" b="1" dirty="0" smtClean="0">
                <a:sym typeface="Wingdings" pitchFamily="2" charset="2"/>
              </a:rPr>
              <a:t>In democratic and authoritarian regimes</a:t>
            </a:r>
          </a:p>
          <a:p>
            <a:pPr lvl="1"/>
            <a:r>
              <a:rPr lang="pt-BR" sz="2400" b="1" dirty="0" smtClean="0">
                <a:sym typeface="Wingdings" pitchFamily="2" charset="2"/>
              </a:rPr>
              <a:t>ECONOMIC WELL-BEING</a:t>
            </a:r>
          </a:p>
          <a:p>
            <a:pPr lvl="1"/>
            <a:r>
              <a:rPr lang="pt-BR" sz="2400" b="1" dirty="0" smtClean="0">
                <a:sym typeface="Wingdings" pitchFamily="2" charset="2"/>
              </a:rPr>
              <a:t>HISTORICAL TRADITION / LONGEVITY</a:t>
            </a:r>
          </a:p>
          <a:p>
            <a:pPr lvl="1"/>
            <a:r>
              <a:rPr lang="pt-BR" sz="2400" b="1" dirty="0" smtClean="0">
                <a:sym typeface="Wingdings" pitchFamily="2" charset="2"/>
              </a:rPr>
              <a:t>CHARISMATIC LEADERSHIP</a:t>
            </a:r>
          </a:p>
          <a:p>
            <a:pPr lvl="1"/>
            <a:r>
              <a:rPr lang="pt-BR" sz="2400" b="1" dirty="0" smtClean="0">
                <a:sym typeface="Wingdings" pitchFamily="2" charset="2"/>
              </a:rPr>
              <a:t>NATIONALISM / SHARED POLITICAL CULTURE</a:t>
            </a:r>
          </a:p>
          <a:p>
            <a:pPr lvl="1"/>
            <a:r>
              <a:rPr lang="pt-BR" sz="2400" b="1" dirty="0" smtClean="0">
                <a:sym typeface="Wingdings" pitchFamily="2" charset="2"/>
              </a:rPr>
              <a:t>SATISFACTION WITH THE GOVT’S PERFORMANCE OR RESPONSIVENESS</a:t>
            </a:r>
            <a:endParaRPr lang="en-US" sz="2400"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POLITICAL CULTURE </a:t>
            </a:r>
            <a:endParaRPr lang="en-US" dirty="0"/>
          </a:p>
        </p:txBody>
      </p:sp>
      <p:sp>
        <p:nvSpPr>
          <p:cNvPr id="3" name="Content Placeholder 2"/>
          <p:cNvSpPr>
            <a:spLocks noGrp="1"/>
          </p:cNvSpPr>
          <p:nvPr>
            <p:ph idx="1"/>
          </p:nvPr>
        </p:nvSpPr>
        <p:spPr>
          <a:xfrm>
            <a:off x="498474" y="1219200"/>
            <a:ext cx="7556313" cy="4906963"/>
          </a:xfrm>
        </p:spPr>
        <p:txBody>
          <a:bodyPr>
            <a:normAutofit lnSpcReduction="10000"/>
          </a:bodyPr>
          <a:lstStyle/>
          <a:p>
            <a:r>
              <a:rPr lang="pt-BR" b="1" dirty="0" smtClean="0"/>
              <a:t>Collection of political beliefs, values, practices, and institutions that the government is based on.  (Ex: if society values, individualism, the govt will usually reflect this value in the way it is structured and operates)</a:t>
            </a:r>
          </a:p>
          <a:p>
            <a:r>
              <a:rPr lang="pt-BR" b="1" dirty="0" smtClean="0"/>
              <a:t>SOCIAL CAPITAL: amount of reciprocity and trust that exists among citizens, between citizens and the state.</a:t>
            </a:r>
            <a:r>
              <a:rPr lang="en-US" b="1" dirty="0" smtClean="0"/>
              <a:t> </a:t>
            </a:r>
          </a:p>
          <a:p>
            <a:pPr lvl="1"/>
            <a:r>
              <a:rPr lang="pt-BR" b="1" dirty="0" smtClean="0"/>
              <a:t>Societies with low social capital</a:t>
            </a:r>
            <a:r>
              <a:rPr lang="pt-BR" b="1" dirty="0" smtClean="0">
                <a:sym typeface="Wingdings" pitchFamily="2" charset="2"/>
              </a:rPr>
              <a:t> tend to be authoritarian</a:t>
            </a:r>
          </a:p>
          <a:p>
            <a:pPr lvl="1"/>
            <a:r>
              <a:rPr lang="pt-BR" b="1" dirty="0" smtClean="0">
                <a:sym typeface="Wingdings" pitchFamily="2" charset="2"/>
              </a:rPr>
              <a:t>Societies with high social capital tend to be inclined to democracy</a:t>
            </a:r>
          </a:p>
          <a:p>
            <a:pPr lvl="1"/>
            <a:r>
              <a:rPr lang="pt-BR" b="1" dirty="0" smtClean="0">
                <a:sym typeface="Wingdings" pitchFamily="2" charset="2"/>
              </a:rPr>
              <a:t>CORRELATION or CAUSATION?</a:t>
            </a:r>
          </a:p>
          <a:p>
            <a:r>
              <a:rPr lang="pt-BR" b="1" dirty="0" smtClean="0">
                <a:sym typeface="Wingdings" pitchFamily="2" charset="2"/>
              </a:rPr>
              <a:t>Islam &amp; Confucianism could be seen as incompatible with democracy because they emphasize subservience and respect for differing statuses in life...</a:t>
            </a:r>
          </a:p>
          <a:p>
            <a:pPr lvl="1"/>
            <a:r>
              <a:rPr lang="pt-BR" b="1" dirty="0" smtClean="0">
                <a:sym typeface="Wingdings" pitchFamily="2" charset="2"/>
              </a:rPr>
              <a:t>How do we explain democracy flourishing in Japan, India, South Africa and Turkey?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BR" dirty="0" smtClean="0"/>
              <a:t>TOPIC ONE: Comparative Method</a:t>
            </a:r>
            <a:endParaRPr lang="en-US" dirty="0"/>
          </a:p>
        </p:txBody>
      </p:sp>
      <p:sp>
        <p:nvSpPr>
          <p:cNvPr id="3" name="Content Placeholder 2"/>
          <p:cNvSpPr>
            <a:spLocks noGrp="1"/>
          </p:cNvSpPr>
          <p:nvPr>
            <p:ph idx="1"/>
          </p:nvPr>
        </p:nvSpPr>
        <p:spPr>
          <a:xfrm>
            <a:off x="381000" y="1295400"/>
            <a:ext cx="7556313" cy="5410200"/>
          </a:xfrm>
        </p:spPr>
        <p:txBody>
          <a:bodyPr>
            <a:noAutofit/>
          </a:bodyPr>
          <a:lstStyle/>
          <a:p>
            <a:r>
              <a:rPr lang="pt-BR" sz="2800" dirty="0" smtClean="0"/>
              <a:t>Quantitative analysis</a:t>
            </a:r>
            <a:r>
              <a:rPr lang="en-US" sz="2800" dirty="0" smtClean="0"/>
              <a:t> focuses on </a:t>
            </a:r>
            <a:r>
              <a:rPr lang="en-US" sz="2800" b="1" dirty="0" smtClean="0"/>
              <a:t>empirical data </a:t>
            </a:r>
            <a:r>
              <a:rPr lang="en-US" sz="2800" dirty="0" smtClean="0"/>
              <a:t>based on factual statements and statistics</a:t>
            </a:r>
          </a:p>
          <a:p>
            <a:pPr lvl="1"/>
            <a:r>
              <a:rPr lang="pt-BR" sz="2800" dirty="0" smtClean="0"/>
              <a:t>Ex:Comparing economic development of a group of countries by comparing statistics such as GDP, per capita PPP, imports vs. exports, etc.</a:t>
            </a:r>
          </a:p>
          <a:p>
            <a:r>
              <a:rPr lang="pt-BR" sz="2800" dirty="0" smtClean="0"/>
              <a:t>Qualitative analysis focuses on </a:t>
            </a:r>
            <a:r>
              <a:rPr lang="pt-BR" sz="2800" b="1" dirty="0" smtClean="0"/>
              <a:t>normative issues</a:t>
            </a:r>
            <a:r>
              <a:rPr lang="pt-BR" sz="2800" dirty="0" smtClean="0"/>
              <a:t> that require </a:t>
            </a:r>
            <a:r>
              <a:rPr lang="pt-BR" sz="2800" b="1" dirty="0" smtClean="0"/>
              <a:t>value judgments.</a:t>
            </a:r>
          </a:p>
          <a:p>
            <a:pPr lvl="1"/>
            <a:r>
              <a:rPr lang="pt-BR" sz="2800" dirty="0" smtClean="0"/>
              <a:t>Ex: Look at statistics but focus on whether these bode well or ill for the countries in question.  </a:t>
            </a:r>
          </a:p>
          <a:p>
            <a:r>
              <a:rPr lang="pt-BR" sz="2800" dirty="0" smtClean="0"/>
              <a:t>We need both approaches to analyze &amp; compare poltical systems.</a:t>
            </a:r>
          </a:p>
        </p:txBody>
      </p:sp>
    </p:spTree>
    <p:extLst>
      <p:ext uri="{BB962C8B-B14F-4D97-AF65-F5344CB8AC3E}">
        <p14:creationId xmlns:p14="http://schemas.microsoft.com/office/powerpoint/2010/main" val="3351283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POLITICAL CULTURE</a:t>
            </a:r>
            <a:endParaRPr lang="en-US" dirty="0"/>
          </a:p>
        </p:txBody>
      </p:sp>
      <p:sp>
        <p:nvSpPr>
          <p:cNvPr id="3" name="Content Placeholder 2"/>
          <p:cNvSpPr>
            <a:spLocks noGrp="1"/>
          </p:cNvSpPr>
          <p:nvPr>
            <p:ph idx="1"/>
          </p:nvPr>
        </p:nvSpPr>
        <p:spPr>
          <a:xfrm>
            <a:off x="498474" y="1295400"/>
            <a:ext cx="7556313" cy="4830763"/>
          </a:xfrm>
        </p:spPr>
        <p:txBody>
          <a:bodyPr>
            <a:normAutofit fontScale="92500"/>
          </a:bodyPr>
          <a:lstStyle/>
          <a:p>
            <a:r>
              <a:rPr lang="pt-BR" sz="2400" b="1" dirty="0" smtClean="0"/>
              <a:t>The basic norms for political activity in a society</a:t>
            </a:r>
          </a:p>
          <a:p>
            <a:r>
              <a:rPr lang="pt-BR" sz="2400" b="1" dirty="0" smtClean="0"/>
              <a:t>Determining factor in what ideologies will dominate a country’s political regime</a:t>
            </a:r>
          </a:p>
          <a:p>
            <a:r>
              <a:rPr lang="pt-BR" sz="2400" b="1" dirty="0" smtClean="0"/>
              <a:t>PARTICULARISTIC: Unique to a given country or group</a:t>
            </a:r>
          </a:p>
          <a:p>
            <a:r>
              <a:rPr lang="pt-BR" sz="2400" b="1" dirty="0" smtClean="0"/>
              <a:t>Distinct from political attitudes and ideologies</a:t>
            </a:r>
          </a:p>
          <a:p>
            <a:r>
              <a:rPr lang="pt-BR" sz="2400" b="1" dirty="0" smtClean="0"/>
              <a:t>SURVIVAL VALUES vs. SELF EXPRESSION VALUES</a:t>
            </a:r>
          </a:p>
          <a:p>
            <a:pPr lvl="1"/>
            <a:r>
              <a:rPr lang="pt-BR" sz="2400" b="1" dirty="0" smtClean="0"/>
              <a:t>MASLOW’S HIERARCHY OF NEEDS</a:t>
            </a:r>
          </a:p>
          <a:p>
            <a:r>
              <a:rPr lang="pt-BR" sz="2400" b="1" dirty="0" smtClean="0"/>
              <a:t>TRADITIONAL VALUES vs. SECULAR-RATIONAL VALUES</a:t>
            </a:r>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Maslow’s Hierarchy of Needs:</a:t>
            </a:r>
            <a:br>
              <a:rPr lang="pt-BR" dirty="0" smtClean="0"/>
            </a:br>
            <a:r>
              <a:rPr lang="pt-BR" dirty="0" smtClean="0"/>
              <a:t>How does this impact survival vs. Self-expression values?</a:t>
            </a:r>
            <a:endParaRPr lang="en-US" dirty="0"/>
          </a:p>
        </p:txBody>
      </p:sp>
      <p:pic>
        <p:nvPicPr>
          <p:cNvPr id="1026" name="Picture 2" descr="http://upload.wikimedia.org/wikipedia/commons/thumb/6/60/Maslow's_Hierarchy_of_Needs.svg/300px-Maslow's_Hierarchy_of_Needs.svg.png"/>
          <p:cNvPicPr>
            <a:picLocks noChangeAspect="1" noChangeArrowheads="1"/>
          </p:cNvPicPr>
          <p:nvPr/>
        </p:nvPicPr>
        <p:blipFill>
          <a:blip r:embed="rId2" cstate="print"/>
          <a:srcRect/>
          <a:stretch>
            <a:fillRect/>
          </a:stretch>
        </p:blipFill>
        <p:spPr bwMode="auto">
          <a:xfrm>
            <a:off x="1295400" y="1905000"/>
            <a:ext cx="6553200" cy="49149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484094"/>
            <a:ext cx="7197726" cy="582706"/>
          </a:xfrm>
        </p:spPr>
        <p:txBody>
          <a:bodyPr/>
          <a:lstStyle/>
          <a:p>
            <a:r>
              <a:rPr lang="pt-BR" dirty="0" smtClean="0"/>
              <a:t>WORLD CULTURAL VALUES</a:t>
            </a:r>
            <a:endParaRPr lang="en-US" dirty="0"/>
          </a:p>
        </p:txBody>
      </p:sp>
      <p:pic>
        <p:nvPicPr>
          <p:cNvPr id="4" name="Content Placeholder 3" descr="world-value-survey-cultural-map.jpg"/>
          <p:cNvPicPr>
            <a:picLocks noGrp="1" noChangeAspect="1"/>
          </p:cNvPicPr>
          <p:nvPr>
            <p:ph idx="1"/>
          </p:nvPr>
        </p:nvPicPr>
        <p:blipFill>
          <a:blip r:embed="rId2" cstate="print"/>
          <a:stretch>
            <a:fillRect/>
          </a:stretch>
        </p:blipFill>
        <p:spPr>
          <a:xfrm>
            <a:off x="2209800" y="1143000"/>
            <a:ext cx="5434257" cy="5494638"/>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TYPES OF POLITICAL CULTURE</a:t>
            </a:r>
            <a:endParaRPr lang="en-US" dirty="0"/>
          </a:p>
        </p:txBody>
      </p:sp>
      <p:sp>
        <p:nvSpPr>
          <p:cNvPr id="3" name="Content Placeholder 2"/>
          <p:cNvSpPr>
            <a:spLocks noGrp="1"/>
          </p:cNvSpPr>
          <p:nvPr>
            <p:ph idx="1"/>
          </p:nvPr>
        </p:nvSpPr>
        <p:spPr>
          <a:xfrm>
            <a:off x="498474" y="1219200"/>
            <a:ext cx="7556313" cy="4906963"/>
          </a:xfrm>
        </p:spPr>
        <p:txBody>
          <a:bodyPr>
            <a:normAutofit fontScale="92500" lnSpcReduction="10000"/>
          </a:bodyPr>
          <a:lstStyle/>
          <a:p>
            <a:r>
              <a:rPr lang="pt-BR" b="1" dirty="0" smtClean="0"/>
              <a:t>CONSENSUAL POLITICAL CULTURE:  </a:t>
            </a:r>
            <a:r>
              <a:rPr lang="pt-BR" dirty="0" smtClean="0"/>
              <a:t>citizens may disagree on some political processes and policies, but they agree on how decisions are made, what issues should be addressed, how problems should be solved (Ex: agree elections should be held and accept the election winners as leaders)</a:t>
            </a:r>
          </a:p>
          <a:p>
            <a:pPr lvl="1"/>
            <a:r>
              <a:rPr lang="pt-BR" dirty="0" smtClean="0"/>
              <a:t>Usually accept legitimacy of regime and solutions to major problems</a:t>
            </a:r>
          </a:p>
          <a:p>
            <a:r>
              <a:rPr lang="pt-BR" b="1" dirty="0" smtClean="0"/>
              <a:t>CONFLICTUAL POLITICAL CULTURE: </a:t>
            </a:r>
            <a:r>
              <a:rPr lang="pt-BR" dirty="0" smtClean="0"/>
              <a:t>citizens are sharply divided on legitimacy of regime and solutions to major problems (Ex: if disagree on something as basic as capitalism v. Communism, conflict will happen or if religious differences are so pronounced that followers of one religion don’t accept elected leader from another religion, these differences divide country and threaten regime)</a:t>
            </a:r>
          </a:p>
          <a:p>
            <a:pPr lvl="1"/>
            <a:r>
              <a:rPr lang="pt-BR" b="1" dirty="0" smtClean="0"/>
              <a:t>If a country is divided in political beliegs and values over a long time, political sub-cultures can delvelop that make it hard for government to rule effectively</a:t>
            </a:r>
            <a:endParaRPr lang="en-US" b="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POLITICAL IDEOLOGIES</a:t>
            </a:r>
            <a:endParaRPr lang="en-US" dirty="0"/>
          </a:p>
        </p:txBody>
      </p:sp>
      <p:sp>
        <p:nvSpPr>
          <p:cNvPr id="3" name="Content Placeholder 2"/>
          <p:cNvSpPr>
            <a:spLocks noGrp="1"/>
          </p:cNvSpPr>
          <p:nvPr>
            <p:ph idx="1"/>
          </p:nvPr>
        </p:nvSpPr>
        <p:spPr>
          <a:xfrm>
            <a:off x="498474" y="1219200"/>
            <a:ext cx="7556313" cy="4906963"/>
          </a:xfrm>
        </p:spPr>
        <p:txBody>
          <a:bodyPr>
            <a:normAutofit fontScale="92500" lnSpcReduction="10000"/>
          </a:bodyPr>
          <a:lstStyle/>
          <a:p>
            <a:r>
              <a:rPr lang="pt-BR" b="1" dirty="0" smtClean="0"/>
              <a:t>Set of political values held by individuals regarding the basic goals of government and politics.</a:t>
            </a:r>
          </a:p>
          <a:p>
            <a:r>
              <a:rPr lang="pt-BR" b="1" dirty="0" smtClean="0"/>
              <a:t>Exemplified by 5 dominant modern ideologies:</a:t>
            </a:r>
          </a:p>
          <a:p>
            <a:pPr lvl="1"/>
            <a:r>
              <a:rPr lang="pt-BR" b="1" dirty="0" smtClean="0"/>
              <a:t>Liberalism</a:t>
            </a:r>
          </a:p>
          <a:p>
            <a:pPr lvl="1"/>
            <a:r>
              <a:rPr lang="pt-BR" b="1" dirty="0" smtClean="0"/>
              <a:t>Communism</a:t>
            </a:r>
          </a:p>
          <a:p>
            <a:pPr lvl="1"/>
            <a:r>
              <a:rPr lang="pt-BR" b="1" dirty="0" smtClean="0"/>
              <a:t>Social Democracy</a:t>
            </a:r>
          </a:p>
          <a:p>
            <a:pPr lvl="1"/>
            <a:r>
              <a:rPr lang="pt-BR" b="1" dirty="0" smtClean="0"/>
              <a:t>Fascism </a:t>
            </a:r>
          </a:p>
          <a:p>
            <a:pPr lvl="1"/>
            <a:r>
              <a:rPr lang="pt-BR" b="1" dirty="0" smtClean="0"/>
              <a:t>Anarchism</a:t>
            </a:r>
          </a:p>
          <a:p>
            <a:r>
              <a:rPr lang="pt-BR" b="1" dirty="0" smtClean="0"/>
              <a:t>UNIVERSALISTIC, not specific to one country or time</a:t>
            </a:r>
          </a:p>
          <a:p>
            <a:r>
              <a:rPr lang="pt-BR" b="1" dirty="0" smtClean="0"/>
              <a:t>Grand plan or idea to save society, make it better.  Seen as rational alternatives to traditional sets of values like religion or spiritual notions of good and evil</a:t>
            </a:r>
          </a:p>
          <a:p>
            <a:r>
              <a:rPr lang="pt-BR" b="1" dirty="0" smtClean="0"/>
              <a:t>Distinct from political attitudes and political culture</a:t>
            </a:r>
            <a:endParaRPr lang="en-US" b="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84094"/>
            <a:ext cx="7445187" cy="735106"/>
          </a:xfrm>
        </p:spPr>
        <p:txBody>
          <a:bodyPr/>
          <a:lstStyle/>
          <a:p>
            <a:r>
              <a:rPr lang="pt-BR" dirty="0" smtClean="0"/>
              <a:t>LIBERALISM as a political ideology</a:t>
            </a:r>
            <a:br>
              <a:rPr lang="pt-BR" dirty="0" smtClean="0"/>
            </a:br>
            <a:r>
              <a:rPr lang="pt-BR" dirty="0" smtClean="0"/>
              <a:t/>
            </a:r>
            <a:br>
              <a:rPr lang="pt-BR" dirty="0" smtClean="0"/>
            </a:br>
            <a:r>
              <a:rPr lang="pt-BR" dirty="0" smtClean="0"/>
              <a:t/>
            </a:r>
            <a:br>
              <a:rPr lang="pt-BR" dirty="0" smtClean="0"/>
            </a:br>
            <a:r>
              <a:rPr lang="pt-BR" dirty="0" smtClean="0"/>
              <a:t/>
            </a:r>
            <a:br>
              <a:rPr lang="pt-BR" dirty="0" smtClean="0"/>
            </a:br>
            <a:r>
              <a:rPr lang="pt-BR" dirty="0" smtClean="0"/>
              <a:t/>
            </a:r>
            <a:br>
              <a:rPr lang="pt-BR" dirty="0" smtClean="0"/>
            </a:br>
            <a:r>
              <a:rPr lang="pt-BR" dirty="0" smtClean="0"/>
              <a:t/>
            </a:r>
            <a:br>
              <a:rPr lang="pt-BR" dirty="0" smtClean="0"/>
            </a:br>
            <a:endParaRPr lang="en-US" dirty="0"/>
          </a:p>
        </p:txBody>
      </p:sp>
      <p:sp>
        <p:nvSpPr>
          <p:cNvPr id="3" name="Content Placeholder 2"/>
          <p:cNvSpPr>
            <a:spLocks noGrp="1"/>
          </p:cNvSpPr>
          <p:nvPr>
            <p:ph idx="1"/>
          </p:nvPr>
        </p:nvSpPr>
        <p:spPr>
          <a:xfrm>
            <a:off x="533400" y="1600200"/>
            <a:ext cx="7556313" cy="5257800"/>
          </a:xfrm>
        </p:spPr>
        <p:txBody>
          <a:bodyPr>
            <a:normAutofit fontScale="85000" lnSpcReduction="20000"/>
          </a:bodyPr>
          <a:lstStyle/>
          <a:p>
            <a:r>
              <a:rPr lang="pt-BR" sz="2800" dirty="0" smtClean="0"/>
              <a:t>Emphasis on individual political freedom</a:t>
            </a:r>
          </a:p>
          <a:p>
            <a:pPr lvl="1"/>
            <a:r>
              <a:rPr lang="pt-BR" b="1" dirty="0" smtClean="0"/>
              <a:t>IMPORTANT PART OF POLITICAL CULTURE FOR MODERN DEMOCRACIES</a:t>
            </a:r>
          </a:p>
          <a:p>
            <a:pPr lvl="1"/>
            <a:r>
              <a:rPr lang="pt-BR" b="1" dirty="0" smtClean="0"/>
              <a:t>INDIVIDUAL FREEDOM OVER COLLECTIVE EQUALITY</a:t>
            </a:r>
            <a:r>
              <a:rPr lang="pt-BR" b="1" dirty="0" smtClean="0">
                <a:sym typeface="Wingdings" pitchFamily="2" charset="2"/>
              </a:rPr>
              <a:t></a:t>
            </a:r>
            <a:endParaRPr lang="pt-BR" b="1" dirty="0" smtClean="0"/>
          </a:p>
          <a:p>
            <a:pPr lvl="1">
              <a:buNone/>
            </a:pPr>
            <a:r>
              <a:rPr lang="pt-BR" b="1" dirty="0" smtClean="0"/>
              <a:t>EQUALITY OF OPPORTUNITY over EQUALITY OF RESULT</a:t>
            </a:r>
          </a:p>
          <a:p>
            <a:r>
              <a:rPr lang="pt-BR" dirty="0" smtClean="0"/>
              <a:t>Maximize freedom for all people, including freedom of speech, religion and association.</a:t>
            </a:r>
          </a:p>
          <a:p>
            <a:r>
              <a:rPr lang="pt-BR" dirty="0" smtClean="0"/>
              <a:t>People have right to disagree with state decisions and challenge or act to change decisions of their leaders.</a:t>
            </a:r>
            <a:endParaRPr lang="en-US" dirty="0" smtClean="0"/>
          </a:p>
          <a:p>
            <a:r>
              <a:rPr lang="pt-BR" sz="2800" dirty="0" smtClean="0"/>
              <a:t>Emphasis on economic freedom</a:t>
            </a:r>
          </a:p>
          <a:p>
            <a:pPr lvl="1"/>
            <a:r>
              <a:rPr lang="pt-BR" dirty="0" smtClean="0"/>
              <a:t>Weak state, little government intervention in the economy</a:t>
            </a:r>
          </a:p>
          <a:p>
            <a:pPr lvl="1"/>
            <a:r>
              <a:rPr lang="pt-BR" dirty="0" smtClean="0"/>
              <a:t>Laissez-faire, Adam Smith</a:t>
            </a:r>
          </a:p>
          <a:p>
            <a:pPr lvl="1"/>
            <a:r>
              <a:rPr lang="pt-BR" dirty="0" smtClean="0"/>
              <a:t>Entrepreneurialism and greed make for more prosperity than any government could produce</a:t>
            </a:r>
          </a:p>
          <a:p>
            <a:pPr lvl="1"/>
            <a:r>
              <a:rPr lang="pt-BR" dirty="0" smtClean="0"/>
              <a:t>Prosperity for some is good for everyone “Rising Tide Lifts All Boats”</a:t>
            </a:r>
          </a:p>
          <a:p>
            <a:pPr lvl="1"/>
            <a:r>
              <a:rPr lang="pt-BR" dirty="0" smtClean="0"/>
              <a:t>Capitalism—private property and free markets in order to maximize economic growth</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632513" cy="609600"/>
          </a:xfrm>
        </p:spPr>
        <p:txBody>
          <a:bodyPr/>
          <a:lstStyle/>
          <a:p>
            <a:r>
              <a:rPr lang="pt-BR" dirty="0" smtClean="0"/>
              <a:t>CLASSICAL LIBERALISM</a:t>
            </a:r>
            <a:endParaRPr lang="en-US" dirty="0"/>
          </a:p>
        </p:txBody>
      </p:sp>
      <p:pic>
        <p:nvPicPr>
          <p:cNvPr id="5" name="Picture 4" descr="liberalism_vs_toryism.jpg"/>
          <p:cNvPicPr>
            <a:picLocks noChangeAspect="1"/>
          </p:cNvPicPr>
          <p:nvPr/>
        </p:nvPicPr>
        <p:blipFill>
          <a:blip r:embed="rId2" cstate="print"/>
          <a:stretch>
            <a:fillRect/>
          </a:stretch>
        </p:blipFill>
        <p:spPr>
          <a:xfrm>
            <a:off x="304800" y="1219200"/>
            <a:ext cx="7747488" cy="5371592"/>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LIBERALISM</a:t>
            </a:r>
            <a:endParaRPr lang="en-US" dirty="0"/>
          </a:p>
        </p:txBody>
      </p:sp>
      <p:pic>
        <p:nvPicPr>
          <p:cNvPr id="4" name="Content Placeholder 3" descr="neo_liberalism.jpg"/>
          <p:cNvPicPr>
            <a:picLocks noGrp="1" noChangeAspect="1"/>
          </p:cNvPicPr>
          <p:nvPr>
            <p:ph idx="1"/>
          </p:nvPr>
        </p:nvPicPr>
        <p:blipFill>
          <a:blip r:embed="rId2" cstate="print"/>
          <a:stretch>
            <a:fillRect/>
          </a:stretch>
        </p:blipFill>
        <p:spPr>
          <a:xfrm>
            <a:off x="152400" y="1219200"/>
            <a:ext cx="3058282" cy="2174048"/>
          </a:xfrm>
        </p:spPr>
      </p:pic>
      <p:pic>
        <p:nvPicPr>
          <p:cNvPr id="5" name="Picture 4" descr="6a00e552560c42883401157070891c970b-800wi.jpeg"/>
          <p:cNvPicPr>
            <a:picLocks noChangeAspect="1"/>
          </p:cNvPicPr>
          <p:nvPr/>
        </p:nvPicPr>
        <p:blipFill>
          <a:blip r:embed="rId3" cstate="print"/>
          <a:stretch>
            <a:fillRect/>
          </a:stretch>
        </p:blipFill>
        <p:spPr>
          <a:xfrm>
            <a:off x="3505200" y="152400"/>
            <a:ext cx="4581525" cy="4362450"/>
          </a:xfrm>
          <a:prstGeom prst="rect">
            <a:avLst/>
          </a:prstGeom>
        </p:spPr>
      </p:pic>
      <p:pic>
        <p:nvPicPr>
          <p:cNvPr id="6" name="Picture 5" descr="rman6156l.jpg"/>
          <p:cNvPicPr>
            <a:picLocks noChangeAspect="1"/>
          </p:cNvPicPr>
          <p:nvPr/>
        </p:nvPicPr>
        <p:blipFill>
          <a:blip r:embed="rId4" cstate="print"/>
          <a:stretch>
            <a:fillRect/>
          </a:stretch>
        </p:blipFill>
        <p:spPr>
          <a:xfrm>
            <a:off x="152400" y="3276600"/>
            <a:ext cx="4038600" cy="3220784"/>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THE “L” WORD: MODERN LIBERALISM IN THE US</a:t>
            </a:r>
            <a:endParaRPr lang="en-US" dirty="0"/>
          </a:p>
        </p:txBody>
      </p:sp>
      <p:sp>
        <p:nvSpPr>
          <p:cNvPr id="3" name="Content Placeholder 2"/>
          <p:cNvSpPr>
            <a:spLocks noGrp="1"/>
          </p:cNvSpPr>
          <p:nvPr>
            <p:ph idx="1"/>
          </p:nvPr>
        </p:nvSpPr>
        <p:spPr/>
        <p:txBody>
          <a:bodyPr>
            <a:normAutofit fontScale="92500" lnSpcReduction="20000"/>
          </a:bodyPr>
          <a:lstStyle/>
          <a:p>
            <a:r>
              <a:rPr lang="pt-BR" dirty="0" smtClean="0"/>
              <a:t>POLITICALLY LEFT, Democratic party</a:t>
            </a:r>
          </a:p>
          <a:p>
            <a:r>
              <a:rPr lang="pt-BR" dirty="0" smtClean="0"/>
              <a:t>Greater role for the state or government in the economy and in limiting inequality (similar to SOCIAL DEMOCRACY)</a:t>
            </a:r>
          </a:p>
          <a:p>
            <a:r>
              <a:rPr lang="pt-BR" dirty="0" smtClean="0"/>
              <a:t>Pro-taxes, pro-Welfare State</a:t>
            </a:r>
          </a:p>
          <a:p>
            <a:r>
              <a:rPr lang="pt-BR" dirty="0" smtClean="0"/>
              <a:t>Social Liberalism: political culture that values newer social values as opposed to traditional ones and the governements’ reponsibility to protect these (Peace in foreign policy and diplomacy, minority rights, gay rights, multi-culturalism, diversity, racial equality, affirmative action, pro-choice, pro-immigrant, etc.)</a:t>
            </a:r>
          </a:p>
          <a:p>
            <a:r>
              <a:rPr lang="pt-BR" dirty="0" smtClean="0"/>
              <a:t>Criticized for urging POLITICAL CORRECTNESS and in their zeal for being OPEN-MINDED, legislating new morality standards</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iberal_Brain.jpg"/>
          <p:cNvPicPr>
            <a:picLocks noGrp="1" noChangeAspect="1"/>
          </p:cNvPicPr>
          <p:nvPr>
            <p:ph idx="1"/>
          </p:nvPr>
        </p:nvPicPr>
        <p:blipFill>
          <a:blip r:embed="rId2" cstate="print"/>
          <a:stretch>
            <a:fillRect/>
          </a:stretch>
        </p:blipFill>
        <p:spPr>
          <a:xfrm>
            <a:off x="228600" y="304800"/>
            <a:ext cx="7909368" cy="624840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b="1" dirty="0" smtClean="0"/>
              <a:t>POLITICAL SCIENCE: </a:t>
            </a:r>
            <a:br>
              <a:rPr lang="pt-BR" b="1" dirty="0" smtClean="0"/>
            </a:br>
            <a:r>
              <a:rPr lang="pt-BR" b="1" dirty="0" smtClean="0"/>
              <a:t>Using the Scientific Method</a:t>
            </a:r>
            <a:endParaRPr lang="en-US" b="1" dirty="0"/>
          </a:p>
        </p:txBody>
      </p:sp>
      <p:sp>
        <p:nvSpPr>
          <p:cNvPr id="3" name="Content Placeholder 2"/>
          <p:cNvSpPr>
            <a:spLocks noGrp="1"/>
          </p:cNvSpPr>
          <p:nvPr>
            <p:ph idx="1"/>
          </p:nvPr>
        </p:nvSpPr>
        <p:spPr>
          <a:xfrm>
            <a:off x="457200" y="1676400"/>
            <a:ext cx="7556313" cy="4144963"/>
          </a:xfrm>
        </p:spPr>
        <p:txBody>
          <a:bodyPr>
            <a:noAutofit/>
          </a:bodyPr>
          <a:lstStyle/>
          <a:p>
            <a:r>
              <a:rPr lang="pt-BR" sz="2400" dirty="0" smtClean="0"/>
              <a:t>Researchers use data to make a hypothesis</a:t>
            </a:r>
          </a:p>
          <a:p>
            <a:r>
              <a:rPr lang="pt-BR" sz="2400" dirty="0" smtClean="0"/>
              <a:t>Independent variables &amp; Dependent variables</a:t>
            </a:r>
          </a:p>
          <a:p>
            <a:pPr lvl="1"/>
            <a:r>
              <a:rPr lang="pt-BR" sz="2400" dirty="0" smtClean="0"/>
              <a:t>Ex: HYPOTHESIS: Low levels of formal education (independent variable) might lead to higher poverty rates (dependent variable).  </a:t>
            </a:r>
          </a:p>
          <a:p>
            <a:r>
              <a:rPr lang="pt-BR" sz="2400" dirty="0" smtClean="0"/>
              <a:t>Correlation vs. Causation</a:t>
            </a:r>
          </a:p>
          <a:p>
            <a:pPr lvl="1"/>
            <a:r>
              <a:rPr lang="pt-BR" sz="2400" dirty="0" smtClean="0"/>
              <a:t>Correlation: change in one variable coincides with change in the other, causality MAY be present, but not necessarily</a:t>
            </a:r>
          </a:p>
          <a:p>
            <a:pPr lvl="1"/>
            <a:r>
              <a:rPr lang="pt-BR" sz="2400" dirty="0" smtClean="0"/>
              <a:t>Causation:  Change in one variable CAUSES change in the other. </a:t>
            </a:r>
            <a:endParaRPr lang="en-US" sz="2400" dirty="0"/>
          </a:p>
        </p:txBody>
      </p:sp>
    </p:spTree>
    <p:extLst>
      <p:ext uri="{BB962C8B-B14F-4D97-AF65-F5344CB8AC3E}">
        <p14:creationId xmlns:p14="http://schemas.microsoft.com/office/powerpoint/2010/main" val="4696178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LIBERALISM: REDUX</a:t>
            </a:r>
            <a:endParaRPr lang="en-US" dirty="0"/>
          </a:p>
        </p:txBody>
      </p:sp>
      <p:sp>
        <p:nvSpPr>
          <p:cNvPr id="3" name="Content Placeholder 2"/>
          <p:cNvSpPr>
            <a:spLocks noGrp="1"/>
          </p:cNvSpPr>
          <p:nvPr>
            <p:ph idx="1"/>
          </p:nvPr>
        </p:nvSpPr>
        <p:spPr>
          <a:xfrm>
            <a:off x="304800" y="1295400"/>
            <a:ext cx="7556313" cy="5105400"/>
          </a:xfrm>
        </p:spPr>
        <p:txBody>
          <a:bodyPr>
            <a:normAutofit fontScale="92500" lnSpcReduction="10000"/>
          </a:bodyPr>
          <a:lstStyle/>
          <a:p>
            <a:r>
              <a:rPr lang="pt-BR" b="1" dirty="0" smtClean="0"/>
              <a:t>As a political attitude:  favors slow, gradual, evolutionary change</a:t>
            </a:r>
          </a:p>
          <a:p>
            <a:r>
              <a:rPr lang="pt-BR" b="1" dirty="0" smtClean="0"/>
              <a:t>As a political ideology in the US:  favoring greater state role in limiting inequality or “social democracy”</a:t>
            </a:r>
          </a:p>
          <a:p>
            <a:r>
              <a:rPr lang="pt-BR" b="1" dirty="0" smtClean="0"/>
              <a:t>As a political ideology in the rest of the world (not USA): favoring free markets and individualism, accepting greater inequality</a:t>
            </a:r>
          </a:p>
          <a:p>
            <a:r>
              <a:rPr lang="pt-BR" b="1" dirty="0" smtClean="0"/>
              <a:t>As a political economy: favoring a limited state role in the economy</a:t>
            </a:r>
          </a:p>
          <a:p>
            <a:r>
              <a:rPr lang="pt-BR" b="1" dirty="0" smtClean="0"/>
              <a:t>NEO-LIBERALISM:  championing return to liberalism or LAISSEZ-FAIRE CAPITALISM as political economy in the rest of the world as prescription for prosperity, “Washington Consensus,” Milton Friedman &amp; Chicago Boys, privatization, free trade, no tariffs, taxes applied in government and combat corruption, etc.</a:t>
            </a:r>
            <a:endParaRPr lang="en-US" b="1"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b="1" dirty="0" smtClean="0"/>
              <a:t>COMMUNISM</a:t>
            </a:r>
            <a:endParaRPr lang="en-US" b="1" dirty="0"/>
          </a:p>
        </p:txBody>
      </p:sp>
      <p:sp>
        <p:nvSpPr>
          <p:cNvPr id="3" name="Content Placeholder 2"/>
          <p:cNvSpPr>
            <a:spLocks noGrp="1"/>
          </p:cNvSpPr>
          <p:nvPr>
            <p:ph idx="1"/>
          </p:nvPr>
        </p:nvSpPr>
        <p:spPr>
          <a:xfrm>
            <a:off x="228600" y="1219200"/>
            <a:ext cx="7556313" cy="5486400"/>
          </a:xfrm>
        </p:spPr>
        <p:txBody>
          <a:bodyPr>
            <a:normAutofit lnSpcReduction="10000"/>
          </a:bodyPr>
          <a:lstStyle/>
          <a:p>
            <a:r>
              <a:rPr lang="pt-BR" dirty="0" smtClean="0"/>
              <a:t>Equality over freedom</a:t>
            </a:r>
            <a:r>
              <a:rPr lang="pt-BR" dirty="0" smtClean="0">
                <a:sym typeface="Wingdings" pitchFamily="2" charset="2"/>
              </a:rPr>
              <a:t> “Equality of result” over “Equality of Opportunity”</a:t>
            </a:r>
          </a:p>
          <a:p>
            <a:r>
              <a:rPr lang="pt-BR" dirty="0" smtClean="0"/>
              <a:t>Rejects personal freedom bc it does not ensure prosperity for the majority.</a:t>
            </a:r>
          </a:p>
          <a:p>
            <a:r>
              <a:rPr lang="pt-BR" dirty="0" smtClean="0"/>
              <a:t>Competition for scarce resources results in a small group controlling both govt and economy, not fair.  Liberal democracies created by the rich to protect the rights and property of rich.</a:t>
            </a:r>
          </a:p>
          <a:p>
            <a:r>
              <a:rPr lang="pt-BR" dirty="0" smtClean="0"/>
              <a:t>Takeover of all resources by the state, in order to eliminate inequalities and exploitation and insure trie economic equality for the whole.  Private ownership abolished.  </a:t>
            </a:r>
          </a:p>
          <a:p>
            <a:r>
              <a:rPr lang="pt-BR" dirty="0" smtClean="0"/>
              <a:t>Individual liberties must give way to the needs of society as a whole (this is trie democracy)</a:t>
            </a:r>
          </a:p>
          <a:p>
            <a:r>
              <a:rPr lang="pt-BR" dirty="0" smtClean="0"/>
              <a:t>Never really achieved...as least not as Marx conceived it.</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7556313" cy="1116106"/>
          </a:xfrm>
        </p:spPr>
        <p:txBody>
          <a:bodyPr/>
          <a:lstStyle/>
          <a:p>
            <a:r>
              <a:rPr lang="pt-BR" dirty="0" smtClean="0"/>
              <a:t/>
            </a:r>
            <a:br>
              <a:rPr lang="pt-BR" dirty="0" smtClean="0"/>
            </a:br>
            <a:r>
              <a:rPr lang="pt-BR" dirty="0" smtClean="0"/>
              <a:t>La</a:t>
            </a:r>
            <a:r>
              <a:rPr lang="pt-BR" dirty="0" smtClean="0"/>
              <a:t>, la, la, la, la, la...</a:t>
            </a:r>
            <a:endParaRPr lang="en-US" dirty="0"/>
          </a:p>
        </p:txBody>
      </p:sp>
      <p:pic>
        <p:nvPicPr>
          <p:cNvPr id="4" name="Content Placeholder 3" descr="3559827659_5e9b8a2844.jpg"/>
          <p:cNvPicPr>
            <a:picLocks noGrp="1" noChangeAspect="1"/>
          </p:cNvPicPr>
          <p:nvPr>
            <p:ph idx="1"/>
          </p:nvPr>
        </p:nvPicPr>
        <p:blipFill>
          <a:blip r:embed="rId2" cstate="print"/>
          <a:stretch>
            <a:fillRect/>
          </a:stretch>
        </p:blipFill>
        <p:spPr>
          <a:xfrm>
            <a:off x="152400" y="1371600"/>
            <a:ext cx="4144963" cy="4144963"/>
          </a:xfrm>
        </p:spPr>
      </p:pic>
      <p:pic>
        <p:nvPicPr>
          <p:cNvPr id="5" name="Picture 4" descr="Communism.jpg"/>
          <p:cNvPicPr>
            <a:picLocks noChangeAspect="1"/>
          </p:cNvPicPr>
          <p:nvPr/>
        </p:nvPicPr>
        <p:blipFill>
          <a:blip r:embed="rId3" cstate="print"/>
          <a:stretch>
            <a:fillRect/>
          </a:stretch>
        </p:blipFill>
        <p:spPr>
          <a:xfrm>
            <a:off x="4495800" y="3124200"/>
            <a:ext cx="4191000" cy="3556000"/>
          </a:xfrm>
          <a:prstGeom prst="rect">
            <a:avLst/>
          </a:prstGeom>
        </p:spPr>
      </p:pic>
      <p:pic>
        <p:nvPicPr>
          <p:cNvPr id="6" name="Picture 5" descr="papakarl.gif"/>
          <p:cNvPicPr>
            <a:picLocks noChangeAspect="1"/>
          </p:cNvPicPr>
          <p:nvPr/>
        </p:nvPicPr>
        <p:blipFill>
          <a:blip r:embed="rId4" cstate="print"/>
          <a:stretch>
            <a:fillRect/>
          </a:stretch>
        </p:blipFill>
        <p:spPr>
          <a:xfrm>
            <a:off x="4495800" y="152400"/>
            <a:ext cx="3810000" cy="2857500"/>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b="1" dirty="0" smtClean="0"/>
              <a:t>SOCIALISM or </a:t>
            </a:r>
            <a:br>
              <a:rPr lang="pt-BR" b="1" dirty="0" smtClean="0"/>
            </a:br>
            <a:r>
              <a:rPr lang="pt-BR" b="1" dirty="0" smtClean="0"/>
              <a:t>SOCIAL DEMOCRACY</a:t>
            </a:r>
            <a:endParaRPr lang="en-US" b="1" dirty="0"/>
          </a:p>
        </p:txBody>
      </p:sp>
      <p:sp>
        <p:nvSpPr>
          <p:cNvPr id="3" name="Content Placeholder 2"/>
          <p:cNvSpPr>
            <a:spLocks noGrp="1"/>
          </p:cNvSpPr>
          <p:nvPr>
            <p:ph idx="1"/>
          </p:nvPr>
        </p:nvSpPr>
        <p:spPr/>
        <p:txBody>
          <a:bodyPr/>
          <a:lstStyle/>
          <a:p>
            <a:r>
              <a:rPr lang="pt-BR" dirty="0" smtClean="0"/>
              <a:t>Shares value of equality with communism, but is also influenced by the liberal value of freedom.</a:t>
            </a:r>
          </a:p>
          <a:p>
            <a:r>
              <a:rPr lang="pt-BR" dirty="0" smtClean="0"/>
              <a:t>Accept and promote private ownership and free market principles</a:t>
            </a:r>
          </a:p>
          <a:p>
            <a:r>
              <a:rPr lang="pt-BR" dirty="0" smtClean="0"/>
              <a:t>Believe state has a strong and important role to play in regulating the economy and providing benefits to the public in order to ensure some measure of equality and the common good.</a:t>
            </a:r>
          </a:p>
          <a:p>
            <a:r>
              <a:rPr lang="pt-BR" dirty="0" smtClean="0"/>
              <a:t>Socialism is stronger in Europe...most democracies in Europe accept a large degree of it.  </a:t>
            </a:r>
          </a:p>
          <a:p>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556313" cy="735106"/>
          </a:xfrm>
        </p:spPr>
        <p:txBody>
          <a:bodyPr/>
          <a:lstStyle/>
          <a:p>
            <a:r>
              <a:rPr lang="pt-BR" b="1" dirty="0" smtClean="0"/>
              <a:t>FASCISM</a:t>
            </a:r>
            <a:endParaRPr lang="en-US" b="1" dirty="0"/>
          </a:p>
        </p:txBody>
      </p:sp>
      <p:sp>
        <p:nvSpPr>
          <p:cNvPr id="3" name="Content Placeholder 2"/>
          <p:cNvSpPr>
            <a:spLocks noGrp="1"/>
          </p:cNvSpPr>
          <p:nvPr>
            <p:ph idx="1"/>
          </p:nvPr>
        </p:nvSpPr>
        <p:spPr>
          <a:xfrm>
            <a:off x="0" y="1219200"/>
            <a:ext cx="7556313" cy="4906963"/>
          </a:xfrm>
        </p:spPr>
        <p:txBody>
          <a:bodyPr/>
          <a:lstStyle/>
          <a:p>
            <a:r>
              <a:rPr lang="pt-BR" dirty="0" smtClean="0"/>
              <a:t>NOT COMMUNISM, but both devalue the idea </a:t>
            </a:r>
            <a:r>
              <a:rPr lang="pt-BR" dirty="0" err="1" smtClean="0"/>
              <a:t>of</a:t>
            </a:r>
            <a:r>
              <a:rPr lang="pt-BR" dirty="0" smtClean="0"/>
              <a:t> </a:t>
            </a:r>
            <a:r>
              <a:rPr lang="pt-BR" dirty="0"/>
              <a:t> </a:t>
            </a:r>
            <a:r>
              <a:rPr lang="pt-BR" dirty="0" smtClean="0"/>
              <a:t>         individual freedom.  </a:t>
            </a:r>
          </a:p>
          <a:p>
            <a:r>
              <a:rPr lang="pt-BR" dirty="0" smtClean="0"/>
              <a:t>Fascism says NO to equality, accepts idea </a:t>
            </a:r>
            <a:r>
              <a:rPr lang="pt-BR" dirty="0" err="1" smtClean="0"/>
              <a:t>that</a:t>
            </a:r>
            <a:r>
              <a:rPr lang="pt-BR" dirty="0" smtClean="0"/>
              <a:t> </a:t>
            </a:r>
            <a:r>
              <a:rPr lang="pt-BR" dirty="0" err="1" smtClean="0"/>
              <a:t>people</a:t>
            </a:r>
            <a:r>
              <a:rPr lang="pt-BR" dirty="0" smtClean="0"/>
              <a:t>          and groups exist in degrees of inferiority and superiority</a:t>
            </a:r>
          </a:p>
          <a:p>
            <a:r>
              <a:rPr lang="pt-BR" dirty="0" smtClean="0"/>
              <a:t>Fascism says YES to state having the right and responsibility to mold society and economy and eliminate obstacles (including people) that could weaken the state or economy.</a:t>
            </a:r>
          </a:p>
          <a:p>
            <a:r>
              <a:rPr lang="pt-BR" dirty="0" smtClean="0"/>
              <a:t>Authoritarian state makes superiority and fascism possible</a:t>
            </a:r>
          </a:p>
          <a:p>
            <a:r>
              <a:rPr lang="pt-BR" dirty="0" smtClean="0"/>
              <a:t>EX: Nazi Germany...no current regimes but it is still an influential ideology, Islamo-fascism</a:t>
            </a:r>
            <a:endParaRPr lang="en-US" dirty="0"/>
          </a:p>
        </p:txBody>
      </p:sp>
      <p:pic>
        <p:nvPicPr>
          <p:cNvPr id="4" name="Picture 3" descr="Islamo-fascism.jpg"/>
          <p:cNvPicPr>
            <a:picLocks noChangeAspect="1"/>
          </p:cNvPicPr>
          <p:nvPr/>
        </p:nvPicPr>
        <p:blipFill>
          <a:blip r:embed="rId2" cstate="print"/>
          <a:stretch>
            <a:fillRect/>
          </a:stretch>
        </p:blipFill>
        <p:spPr>
          <a:xfrm>
            <a:off x="6858000" y="5064918"/>
            <a:ext cx="2286000" cy="1793081"/>
          </a:xfrm>
          <a:prstGeom prst="rect">
            <a:avLst/>
          </a:prstGeom>
        </p:spPr>
      </p:pic>
      <p:pic>
        <p:nvPicPr>
          <p:cNvPr id="5" name="Picture 4" descr="fascism-this obvious.jpg"/>
          <p:cNvPicPr>
            <a:picLocks noChangeAspect="1"/>
          </p:cNvPicPr>
          <p:nvPr/>
        </p:nvPicPr>
        <p:blipFill>
          <a:blip r:embed="rId3" cstate="print"/>
          <a:stretch>
            <a:fillRect/>
          </a:stretch>
        </p:blipFill>
        <p:spPr>
          <a:xfrm>
            <a:off x="6997148" y="0"/>
            <a:ext cx="2146852" cy="2895600"/>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ascism chart.jpg"/>
          <p:cNvPicPr>
            <a:picLocks noGrp="1" noChangeAspect="1"/>
          </p:cNvPicPr>
          <p:nvPr>
            <p:ph idx="1"/>
          </p:nvPr>
        </p:nvPicPr>
        <p:blipFill>
          <a:blip r:embed="rId2" cstate="print"/>
          <a:stretch>
            <a:fillRect/>
          </a:stretch>
        </p:blipFill>
        <p:spPr>
          <a:xfrm>
            <a:off x="3276600" y="1769067"/>
            <a:ext cx="5565648" cy="5088933"/>
          </a:xfrm>
        </p:spPr>
      </p:pic>
      <p:pic>
        <p:nvPicPr>
          <p:cNvPr id="5" name="Picture 4" descr="Fascism def.jpg"/>
          <p:cNvPicPr>
            <a:picLocks noChangeAspect="1"/>
          </p:cNvPicPr>
          <p:nvPr/>
        </p:nvPicPr>
        <p:blipFill>
          <a:blip r:embed="rId3" cstate="print"/>
          <a:stretch>
            <a:fillRect/>
          </a:stretch>
        </p:blipFill>
        <p:spPr>
          <a:xfrm>
            <a:off x="381000" y="0"/>
            <a:ext cx="3571875" cy="2667000"/>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556313" cy="658906"/>
          </a:xfrm>
        </p:spPr>
        <p:txBody>
          <a:bodyPr/>
          <a:lstStyle/>
          <a:p>
            <a:r>
              <a:rPr lang="pt-BR" b="1" dirty="0" smtClean="0"/>
              <a:t>ANARCHISM</a:t>
            </a:r>
            <a:endParaRPr lang="en-US" b="1" dirty="0"/>
          </a:p>
        </p:txBody>
      </p:sp>
      <p:sp>
        <p:nvSpPr>
          <p:cNvPr id="3" name="Content Placeholder 2"/>
          <p:cNvSpPr>
            <a:spLocks noGrp="1"/>
          </p:cNvSpPr>
          <p:nvPr>
            <p:ph idx="1"/>
          </p:nvPr>
        </p:nvSpPr>
        <p:spPr>
          <a:xfrm>
            <a:off x="457200" y="1066800"/>
            <a:ext cx="7556313" cy="4754563"/>
          </a:xfrm>
        </p:spPr>
        <p:txBody>
          <a:bodyPr/>
          <a:lstStyle/>
          <a:p>
            <a:r>
              <a:rPr lang="pt-BR" dirty="0" smtClean="0"/>
              <a:t>FREEDOM AND EQUALITY, no state or property!</a:t>
            </a:r>
          </a:p>
          <a:p>
            <a:r>
              <a:rPr lang="pt-BR" dirty="0" smtClean="0"/>
              <a:t>Stresses the elimination of state and private property as a way to achieve both freedom and equality for all</a:t>
            </a:r>
          </a:p>
          <a:p>
            <a:r>
              <a:rPr lang="pt-BR" dirty="0" smtClean="0"/>
              <a:t>Believes high degree of personal freedom and social equality is possible</a:t>
            </a:r>
          </a:p>
          <a:p>
            <a:r>
              <a:rPr lang="pt-BR" dirty="0" smtClean="0"/>
              <a:t>Great for bringing about revolution and change, once it institutionalizes it doesn’t really exist... So it is a transition ideology, never fulfilled as endgoal.</a:t>
            </a:r>
          </a:p>
          <a:p>
            <a:endParaRPr lang="en-US" dirty="0"/>
          </a:p>
        </p:txBody>
      </p:sp>
      <p:pic>
        <p:nvPicPr>
          <p:cNvPr id="4" name="Picture 3" descr="anarchy for free humanity.jpg"/>
          <p:cNvPicPr>
            <a:picLocks noChangeAspect="1"/>
          </p:cNvPicPr>
          <p:nvPr/>
        </p:nvPicPr>
        <p:blipFill>
          <a:blip r:embed="rId2" cstate="print"/>
          <a:stretch>
            <a:fillRect/>
          </a:stretch>
        </p:blipFill>
        <p:spPr>
          <a:xfrm>
            <a:off x="4793745" y="4114800"/>
            <a:ext cx="4238190" cy="2743200"/>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TRADITIONAL IDEOLOGY: RELIGIONS</a:t>
            </a:r>
            <a:endParaRPr lang="en-US" dirty="0"/>
          </a:p>
        </p:txBody>
      </p:sp>
      <p:sp>
        <p:nvSpPr>
          <p:cNvPr id="3" name="Content Placeholder 2"/>
          <p:cNvSpPr>
            <a:spLocks noGrp="1"/>
          </p:cNvSpPr>
          <p:nvPr>
            <p:ph idx="1"/>
          </p:nvPr>
        </p:nvSpPr>
        <p:spPr>
          <a:xfrm>
            <a:off x="498474" y="1981200"/>
            <a:ext cx="8416926" cy="4876800"/>
          </a:xfrm>
        </p:spPr>
        <p:txBody>
          <a:bodyPr>
            <a:normAutofit fontScale="92500"/>
          </a:bodyPr>
          <a:lstStyle/>
          <a:p>
            <a:r>
              <a:rPr lang="pt-BR" b="1" dirty="0" err="1" smtClean="0"/>
              <a:t>Religions</a:t>
            </a:r>
            <a:r>
              <a:rPr lang="pt-BR" b="1" dirty="0" smtClean="0"/>
              <a:t> </a:t>
            </a:r>
            <a:r>
              <a:rPr lang="pt-BR" b="1" dirty="0" err="1" smtClean="0"/>
              <a:t>have</a:t>
            </a:r>
            <a:r>
              <a:rPr lang="pt-BR" b="1" dirty="0" smtClean="0"/>
              <a:t> </a:t>
            </a:r>
            <a:r>
              <a:rPr lang="pt-BR" b="1" dirty="0" err="1" smtClean="0"/>
              <a:t>always</a:t>
            </a:r>
            <a:r>
              <a:rPr lang="pt-BR" b="1" dirty="0" smtClean="0"/>
              <a:t> </a:t>
            </a:r>
            <a:r>
              <a:rPr lang="pt-BR" b="1" dirty="0" err="1" smtClean="0"/>
              <a:t>been</a:t>
            </a:r>
            <a:r>
              <a:rPr lang="pt-BR" b="1" dirty="0" smtClean="0"/>
              <a:t> </a:t>
            </a:r>
            <a:r>
              <a:rPr lang="pt-BR" b="1" dirty="0" err="1" smtClean="0"/>
              <a:t>an</a:t>
            </a:r>
            <a:r>
              <a:rPr lang="pt-BR" b="1" dirty="0" smtClean="0"/>
              <a:t> </a:t>
            </a:r>
            <a:r>
              <a:rPr lang="pt-BR" b="1" dirty="0" err="1" smtClean="0"/>
              <a:t>important</a:t>
            </a:r>
            <a:r>
              <a:rPr lang="pt-BR" b="1" dirty="0" smtClean="0"/>
              <a:t> </a:t>
            </a:r>
            <a:r>
              <a:rPr lang="pt-BR" b="1" dirty="0" err="1" smtClean="0"/>
              <a:t>source</a:t>
            </a:r>
            <a:r>
              <a:rPr lang="pt-BR" b="1" dirty="0" smtClean="0"/>
              <a:t> </a:t>
            </a:r>
            <a:r>
              <a:rPr lang="pt-BR" b="1" dirty="0" err="1" smtClean="0"/>
              <a:t>of</a:t>
            </a:r>
            <a:r>
              <a:rPr lang="pt-BR" b="1" dirty="0" smtClean="0"/>
              <a:t> </a:t>
            </a:r>
            <a:r>
              <a:rPr lang="pt-BR" b="1" dirty="0" err="1" smtClean="0"/>
              <a:t>group</a:t>
            </a:r>
            <a:r>
              <a:rPr lang="pt-BR" b="1" dirty="0" smtClean="0"/>
              <a:t> </a:t>
            </a:r>
            <a:r>
              <a:rPr lang="pt-BR" b="1" dirty="0" err="1" smtClean="0"/>
              <a:t>idenity</a:t>
            </a:r>
            <a:r>
              <a:rPr lang="pt-BR" b="1" dirty="0" smtClean="0"/>
              <a:t> </a:t>
            </a:r>
            <a:r>
              <a:rPr lang="pt-BR" b="1" dirty="0" err="1" smtClean="0"/>
              <a:t>and</a:t>
            </a:r>
            <a:r>
              <a:rPr lang="pt-BR" b="1" dirty="0" smtClean="0"/>
              <a:t> continue </a:t>
            </a:r>
            <a:r>
              <a:rPr lang="pt-BR" b="1" dirty="0" err="1" smtClean="0"/>
              <a:t>to</a:t>
            </a:r>
            <a:r>
              <a:rPr lang="pt-BR" b="1" dirty="0" smtClean="0"/>
              <a:t> </a:t>
            </a:r>
            <a:r>
              <a:rPr lang="pt-BR" b="1" dirty="0" err="1" smtClean="0"/>
              <a:t>be</a:t>
            </a:r>
            <a:r>
              <a:rPr lang="pt-BR" b="1" dirty="0" smtClean="0"/>
              <a:t> </a:t>
            </a:r>
            <a:r>
              <a:rPr lang="pt-BR" b="1" dirty="0" err="1" smtClean="0"/>
              <a:t>today</a:t>
            </a:r>
            <a:endParaRPr lang="en-US" b="1" dirty="0"/>
          </a:p>
          <a:p>
            <a:r>
              <a:rPr lang="en-US" b="1" dirty="0" smtClean="0"/>
              <a:t>Resurgence of religious ideology</a:t>
            </a:r>
            <a:r>
              <a:rPr lang="en-US" b="1" dirty="0" smtClean="0">
                <a:sym typeface="Wingdings"/>
              </a:rPr>
              <a:t> fundamentalism</a:t>
            </a:r>
          </a:p>
          <a:p>
            <a:r>
              <a:rPr lang="en-US" b="1" dirty="0" smtClean="0">
                <a:sym typeface="Wingdings"/>
              </a:rPr>
              <a:t>Many advanced democracies (like US):  Separation of Church vs. State</a:t>
            </a:r>
          </a:p>
          <a:p>
            <a:r>
              <a:rPr lang="en-US" b="1" dirty="0" smtClean="0">
                <a:sym typeface="Wingdings"/>
              </a:rPr>
              <a:t>Religion can still serve as basis for interest groups and associations in civil society</a:t>
            </a:r>
          </a:p>
          <a:p>
            <a:r>
              <a:rPr lang="en-US" b="1" dirty="0" smtClean="0">
                <a:sym typeface="Wingdings"/>
              </a:rPr>
              <a:t>European countries many still have state religion, yet societies largely secularized and religious leaders do not equal political leaders.</a:t>
            </a:r>
          </a:p>
          <a:p>
            <a:r>
              <a:rPr lang="en-US" b="1" dirty="0" smtClean="0">
                <a:sym typeface="Wingdings"/>
              </a:rPr>
              <a:t>Religion plays a role in all 6 countries we study from Falun Gong in China to Orthodox Church in Russia to Shia Islam in Iran</a:t>
            </a:r>
            <a:endParaRPr lang="pt-BR" b="1"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 THREE: POLITICAL &amp; ECONOMIC CHANGE</a:t>
            </a:r>
            <a:endParaRPr lang="en-US" dirty="0"/>
          </a:p>
        </p:txBody>
      </p:sp>
      <p:sp>
        <p:nvSpPr>
          <p:cNvPr id="3" name="Content Placeholder 2"/>
          <p:cNvSpPr>
            <a:spLocks noGrp="1"/>
          </p:cNvSpPr>
          <p:nvPr>
            <p:ph idx="1"/>
          </p:nvPr>
        </p:nvSpPr>
        <p:spPr/>
        <p:txBody>
          <a:bodyPr/>
          <a:lstStyle/>
          <a:p>
            <a:r>
              <a:rPr lang="en-US" b="1" dirty="0" err="1" smtClean="0"/>
              <a:t>Comparativists</a:t>
            </a:r>
            <a:r>
              <a:rPr lang="en-US" b="1" dirty="0" smtClean="0"/>
              <a:t> look at causes and forms of change, also look at impacts on policymaking process</a:t>
            </a:r>
          </a:p>
          <a:p>
            <a:r>
              <a:rPr lang="en-US" b="1" dirty="0" smtClean="0"/>
              <a:t>Political and economic changes often occur together and influence one another</a:t>
            </a:r>
          </a:p>
          <a:p>
            <a:r>
              <a:rPr lang="en-US" b="1" dirty="0" smtClean="0"/>
              <a:t>One type of change without the other creates tensions with serious consequences</a:t>
            </a:r>
          </a:p>
          <a:p>
            <a:pPr lvl="1"/>
            <a:r>
              <a:rPr lang="en-US" b="1" dirty="0" smtClean="0"/>
              <a:t>CHINA</a:t>
            </a:r>
            <a:r>
              <a:rPr lang="en-US" b="1" dirty="0" smtClean="0">
                <a:sym typeface="Wingdings"/>
              </a:rPr>
              <a:t> major, rapid economic changes should start pressuring government to institute political situations</a:t>
            </a:r>
          </a:p>
          <a:p>
            <a:pPr lvl="1"/>
            <a:r>
              <a:rPr lang="en-US" b="1" dirty="0" smtClean="0">
                <a:sym typeface="Wingdings"/>
              </a:rPr>
              <a:t>Can authoritarian governments effectively guide market economics?</a:t>
            </a:r>
            <a:endParaRPr lang="en-US" b="1" dirty="0"/>
          </a:p>
        </p:txBody>
      </p:sp>
    </p:spTree>
    <p:extLst>
      <p:ext uri="{BB962C8B-B14F-4D97-AF65-F5344CB8AC3E}">
        <p14:creationId xmlns:p14="http://schemas.microsoft.com/office/powerpoint/2010/main" val="400696389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CHANGE</a:t>
            </a:r>
            <a:endParaRPr lang="en-US" dirty="0"/>
          </a:p>
        </p:txBody>
      </p:sp>
      <p:sp>
        <p:nvSpPr>
          <p:cNvPr id="3" name="Content Placeholder 2"/>
          <p:cNvSpPr>
            <a:spLocks noGrp="1"/>
          </p:cNvSpPr>
          <p:nvPr>
            <p:ph idx="1"/>
          </p:nvPr>
        </p:nvSpPr>
        <p:spPr>
          <a:xfrm>
            <a:off x="498474" y="1295400"/>
            <a:ext cx="7556313" cy="4830763"/>
          </a:xfrm>
        </p:spPr>
        <p:txBody>
          <a:bodyPr>
            <a:normAutofit/>
          </a:bodyPr>
          <a:lstStyle/>
          <a:p>
            <a:r>
              <a:rPr lang="en-US" sz="6600" dirty="0" smtClean="0"/>
              <a:t>REFORM</a:t>
            </a:r>
          </a:p>
          <a:p>
            <a:r>
              <a:rPr lang="en-US" sz="6600" dirty="0" smtClean="0"/>
              <a:t>REVOLUTION</a:t>
            </a:r>
          </a:p>
          <a:p>
            <a:r>
              <a:rPr lang="en-US" sz="6600" dirty="0" smtClean="0"/>
              <a:t>COUP D’ÉTATS</a:t>
            </a:r>
          </a:p>
        </p:txBody>
      </p:sp>
    </p:spTree>
    <p:extLst>
      <p:ext uri="{BB962C8B-B14F-4D97-AF65-F5344CB8AC3E}">
        <p14:creationId xmlns:p14="http://schemas.microsoft.com/office/powerpoint/2010/main" val="1903031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b="1" dirty="0" smtClean="0"/>
              <a:t>THREE WORLD APPROACH</a:t>
            </a:r>
            <a:endParaRPr lang="en-US" b="1" dirty="0"/>
          </a:p>
        </p:txBody>
      </p:sp>
      <p:sp>
        <p:nvSpPr>
          <p:cNvPr id="3" name="Content Placeholder 2"/>
          <p:cNvSpPr>
            <a:spLocks noGrp="1"/>
          </p:cNvSpPr>
          <p:nvPr>
            <p:ph idx="1"/>
          </p:nvPr>
        </p:nvSpPr>
        <p:spPr>
          <a:xfrm>
            <a:off x="498474" y="1371600"/>
            <a:ext cx="7556313" cy="4754563"/>
          </a:xfrm>
        </p:spPr>
        <p:txBody>
          <a:bodyPr>
            <a:noAutofit/>
          </a:bodyPr>
          <a:lstStyle/>
          <a:p>
            <a:r>
              <a:rPr lang="pt-BR" sz="2400" dirty="0" smtClean="0"/>
              <a:t>Based on Cold War politics</a:t>
            </a:r>
          </a:p>
          <a:p>
            <a:pPr lvl="1"/>
            <a:r>
              <a:rPr lang="pt-BR" sz="2400" dirty="0" smtClean="0"/>
              <a:t>FIRST WORLD: US &amp; Allies</a:t>
            </a:r>
          </a:p>
          <a:p>
            <a:pPr lvl="1"/>
            <a:r>
              <a:rPr lang="pt-BR" sz="2400" dirty="0" smtClean="0"/>
              <a:t>SECOND WORLD:  USSR &amp; Allies</a:t>
            </a:r>
          </a:p>
          <a:p>
            <a:pPr lvl="1"/>
            <a:r>
              <a:rPr lang="pt-BR" sz="2400" dirty="0" smtClean="0"/>
              <a:t>THIRD WORLD: nations tha tdidn’t fit into the first two categories and were generally economically underdeveloped and deprived.</a:t>
            </a:r>
          </a:p>
          <a:p>
            <a:r>
              <a:rPr lang="pt-BR" sz="2400" dirty="0" smtClean="0"/>
              <a:t>Despite end of Cold War, this approach is still used today to an extent.  </a:t>
            </a:r>
          </a:p>
          <a:p>
            <a:r>
              <a:rPr lang="pt-BR" sz="2400" dirty="0" smtClean="0"/>
              <a:t>Other comparisons:  Democracy vs. Authoritarianism or Communism vs. Capitalism</a:t>
            </a:r>
            <a:endParaRPr lang="en-US" sz="2400" dirty="0"/>
          </a:p>
        </p:txBody>
      </p:sp>
    </p:spTree>
    <p:extLst>
      <p:ext uri="{BB962C8B-B14F-4D97-AF65-F5344CB8AC3E}">
        <p14:creationId xmlns:p14="http://schemas.microsoft.com/office/powerpoint/2010/main" val="373726538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 of Change: REFORM</a:t>
            </a:r>
            <a:endParaRPr lang="en-US" dirty="0"/>
          </a:p>
        </p:txBody>
      </p:sp>
      <p:sp>
        <p:nvSpPr>
          <p:cNvPr id="3" name="Content Placeholder 2"/>
          <p:cNvSpPr>
            <a:spLocks noGrp="1"/>
          </p:cNvSpPr>
          <p:nvPr>
            <p:ph idx="1"/>
          </p:nvPr>
        </p:nvSpPr>
        <p:spPr>
          <a:xfrm>
            <a:off x="498474" y="1371600"/>
            <a:ext cx="7556313" cy="4754563"/>
          </a:xfrm>
        </p:spPr>
        <p:txBody>
          <a:bodyPr>
            <a:normAutofit/>
          </a:bodyPr>
          <a:lstStyle/>
          <a:p>
            <a:r>
              <a:rPr lang="en-US" sz="2800" dirty="0" smtClean="0"/>
              <a:t>Reformers want to </a:t>
            </a:r>
            <a:r>
              <a:rPr lang="en-US" sz="2800" dirty="0"/>
              <a:t>change methods that political and economic leaders use to reach goals society accepts instead of advocating overthrow of basic political or economic  institutions.  </a:t>
            </a:r>
          </a:p>
          <a:p>
            <a:pPr lvl="1"/>
            <a:r>
              <a:rPr lang="en-US" sz="2800" dirty="0"/>
              <a:t>Ex Change business practices in order to preserve real competition in a </a:t>
            </a:r>
            <a:r>
              <a:rPr lang="en-US" sz="2800" dirty="0" smtClean="0"/>
              <a:t>capitalist </a:t>
            </a:r>
            <a:r>
              <a:rPr lang="en-US" sz="2800" dirty="0"/>
              <a:t>country or maybe they want </a:t>
            </a:r>
            <a:r>
              <a:rPr lang="en-US" sz="2800" dirty="0" smtClean="0"/>
              <a:t>government to </a:t>
            </a:r>
            <a:r>
              <a:rPr lang="en-US" sz="2800" dirty="0"/>
              <a:t>become more proactive in preserving the environment.</a:t>
            </a:r>
          </a:p>
          <a:p>
            <a:pPr marL="0" indent="0">
              <a:buNone/>
            </a:pPr>
            <a:endParaRPr lang="en-US" dirty="0"/>
          </a:p>
        </p:txBody>
      </p:sp>
    </p:spTree>
    <p:extLst>
      <p:ext uri="{BB962C8B-B14F-4D97-AF65-F5344CB8AC3E}">
        <p14:creationId xmlns:p14="http://schemas.microsoft.com/office/powerpoint/2010/main" val="150828084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 of Change: REVOLUTION</a:t>
            </a:r>
            <a:endParaRPr lang="en-US" dirty="0"/>
          </a:p>
        </p:txBody>
      </p:sp>
      <p:sp>
        <p:nvSpPr>
          <p:cNvPr id="3" name="Content Placeholder 2"/>
          <p:cNvSpPr>
            <a:spLocks noGrp="1"/>
          </p:cNvSpPr>
          <p:nvPr>
            <p:ph idx="1"/>
          </p:nvPr>
        </p:nvSpPr>
        <p:spPr>
          <a:xfrm>
            <a:off x="498474" y="1295400"/>
            <a:ext cx="7556313" cy="4830763"/>
          </a:xfrm>
        </p:spPr>
        <p:txBody>
          <a:bodyPr>
            <a:normAutofit fontScale="40000" lnSpcReduction="20000"/>
          </a:bodyPr>
          <a:lstStyle/>
          <a:p>
            <a:r>
              <a:rPr lang="en-US" sz="6600" dirty="0"/>
              <a:t>Revolution: major revision or overthrow of existing institutions, usually impacts more than one area of life.</a:t>
            </a:r>
          </a:p>
          <a:p>
            <a:pPr lvl="1"/>
            <a:r>
              <a:rPr lang="en-US" sz="6600" dirty="0"/>
              <a:t>Ex: Industrial Revolution altered economies of Europe from feudalism to capitalism, eventually changed their political systems transportation, communication, literature, cities and social class.  French and American Revolutions aimed at political systems, but they also changed economies and societal practices in both countries and ideas and influence spread.</a:t>
            </a:r>
          </a:p>
          <a:p>
            <a:endParaRPr lang="en-US" dirty="0"/>
          </a:p>
        </p:txBody>
      </p:sp>
    </p:spTree>
    <p:extLst>
      <p:ext uri="{BB962C8B-B14F-4D97-AF65-F5344CB8AC3E}">
        <p14:creationId xmlns:p14="http://schemas.microsoft.com/office/powerpoint/2010/main" val="243861724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 of Change: COUP D’ÉTATS</a:t>
            </a:r>
            <a:endParaRPr lang="en-US" dirty="0"/>
          </a:p>
        </p:txBody>
      </p:sp>
      <p:sp>
        <p:nvSpPr>
          <p:cNvPr id="3" name="Content Placeholder 2"/>
          <p:cNvSpPr>
            <a:spLocks noGrp="1"/>
          </p:cNvSpPr>
          <p:nvPr>
            <p:ph idx="1"/>
          </p:nvPr>
        </p:nvSpPr>
        <p:spPr>
          <a:xfrm>
            <a:off x="498474" y="1371600"/>
            <a:ext cx="7556313" cy="4754563"/>
          </a:xfrm>
        </p:spPr>
        <p:txBody>
          <a:bodyPr/>
          <a:lstStyle/>
          <a:p>
            <a:r>
              <a:rPr lang="en-US" dirty="0" smtClean="0"/>
              <a:t>Most limited of the 3 types of change, literally means “blow to the state”</a:t>
            </a:r>
          </a:p>
          <a:p>
            <a:r>
              <a:rPr lang="en-US" dirty="0" smtClean="0"/>
              <a:t>Replace leadership of a country with new leaders</a:t>
            </a:r>
          </a:p>
          <a:p>
            <a:r>
              <a:rPr lang="en-US" dirty="0" smtClean="0"/>
              <a:t>Usually occur in countries where government </a:t>
            </a:r>
            <a:r>
              <a:rPr lang="en-US" dirty="0" smtClean="0"/>
              <a:t>institutions </a:t>
            </a:r>
            <a:r>
              <a:rPr lang="en-US" dirty="0" smtClean="0"/>
              <a:t>are weak and leaders have taken control by force</a:t>
            </a:r>
          </a:p>
          <a:p>
            <a:r>
              <a:rPr lang="en-US" dirty="0" smtClean="0"/>
              <a:t>Leaders are challenged by others who use force to depose them</a:t>
            </a:r>
          </a:p>
          <a:p>
            <a:r>
              <a:rPr lang="en-US" dirty="0" smtClean="0"/>
              <a:t>Most coups are carried out by military, but new leaders are always vulnerable to being overthrown by yet another coup</a:t>
            </a:r>
            <a:endParaRPr lang="en-US" dirty="0"/>
          </a:p>
        </p:txBody>
      </p:sp>
    </p:spTree>
    <p:extLst>
      <p:ext uri="{BB962C8B-B14F-4D97-AF65-F5344CB8AC3E}">
        <p14:creationId xmlns:p14="http://schemas.microsoft.com/office/powerpoint/2010/main" val="349333900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ATTITUDES TOWARD CHANGE</a:t>
            </a:r>
            <a:endParaRPr lang="en-US" dirty="0"/>
          </a:p>
        </p:txBody>
      </p:sp>
      <p:sp>
        <p:nvSpPr>
          <p:cNvPr id="3" name="Content Placeholder 2"/>
          <p:cNvSpPr>
            <a:spLocks noGrp="1"/>
          </p:cNvSpPr>
          <p:nvPr>
            <p:ph idx="1"/>
          </p:nvPr>
        </p:nvSpPr>
        <p:spPr>
          <a:xfrm>
            <a:off x="498474" y="1219200"/>
            <a:ext cx="7556313" cy="4906963"/>
          </a:xfrm>
        </p:spPr>
        <p:txBody>
          <a:bodyPr>
            <a:noAutofit/>
          </a:bodyPr>
          <a:lstStyle/>
          <a:p>
            <a:r>
              <a:rPr lang="en-US" sz="6000" dirty="0" smtClean="0"/>
              <a:t>Radicalism</a:t>
            </a:r>
          </a:p>
          <a:p>
            <a:r>
              <a:rPr lang="en-US" sz="6000" dirty="0" smtClean="0"/>
              <a:t>Liberalism </a:t>
            </a:r>
          </a:p>
          <a:p>
            <a:r>
              <a:rPr lang="en-US" sz="6000" dirty="0" smtClean="0"/>
              <a:t>Conservatism</a:t>
            </a:r>
          </a:p>
          <a:p>
            <a:r>
              <a:rPr lang="en-US" sz="6000" dirty="0" smtClean="0"/>
              <a:t>Reactionary Beliefs</a:t>
            </a:r>
            <a:endParaRPr lang="en-US" sz="6000" dirty="0"/>
          </a:p>
        </p:txBody>
      </p:sp>
    </p:spTree>
    <p:extLst>
      <p:ext uri="{BB962C8B-B14F-4D97-AF65-F5344CB8AC3E}">
        <p14:creationId xmlns:p14="http://schemas.microsoft.com/office/powerpoint/2010/main" val="229252693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Attitude Toward Change: Radicalism</a:t>
            </a:r>
            <a:endParaRPr lang="en-US" dirty="0"/>
          </a:p>
        </p:txBody>
      </p:sp>
      <p:sp>
        <p:nvSpPr>
          <p:cNvPr id="3" name="Content Placeholder 2"/>
          <p:cNvSpPr>
            <a:spLocks noGrp="1"/>
          </p:cNvSpPr>
          <p:nvPr>
            <p:ph idx="1"/>
          </p:nvPr>
        </p:nvSpPr>
        <p:spPr/>
        <p:txBody>
          <a:bodyPr>
            <a:normAutofit fontScale="92500" lnSpcReduction="20000"/>
          </a:bodyPr>
          <a:lstStyle/>
          <a:p>
            <a:r>
              <a:rPr lang="en-US" sz="2800" b="1" dirty="0" smtClean="0"/>
              <a:t>Belief that rapid, dramatic changes need to be made in existing society, including political system. </a:t>
            </a:r>
          </a:p>
          <a:p>
            <a:r>
              <a:rPr lang="en-US" sz="2800" b="1" dirty="0" smtClean="0"/>
              <a:t>Usually believe current system cannot be saved and must be overturned and replaced with something better</a:t>
            </a:r>
          </a:p>
          <a:p>
            <a:r>
              <a:rPr lang="en-US" sz="2800" b="1" dirty="0" smtClean="0"/>
              <a:t>Often are leaders of REVOLUTION</a:t>
            </a:r>
          </a:p>
          <a:p>
            <a:r>
              <a:rPr lang="en-US" sz="2800" b="1" dirty="0" smtClean="0"/>
              <a:t>Ex: radicalism prevailed in Russia in 1917 when old tsarist regime replaced by communist USSR</a:t>
            </a:r>
          </a:p>
          <a:p>
            <a:pPr marL="0" indent="0">
              <a:buNone/>
            </a:pPr>
            <a:endParaRPr lang="en-US" dirty="0"/>
          </a:p>
        </p:txBody>
      </p:sp>
    </p:spTree>
    <p:extLst>
      <p:ext uri="{BB962C8B-B14F-4D97-AF65-F5344CB8AC3E}">
        <p14:creationId xmlns:p14="http://schemas.microsoft.com/office/powerpoint/2010/main" val="189762370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Attitude toward Change: Liberalism</a:t>
            </a:r>
            <a:endParaRPr lang="en-US" dirty="0"/>
          </a:p>
        </p:txBody>
      </p:sp>
      <p:sp>
        <p:nvSpPr>
          <p:cNvPr id="3" name="Content Placeholder 2"/>
          <p:cNvSpPr>
            <a:spLocks noGrp="1"/>
          </p:cNvSpPr>
          <p:nvPr>
            <p:ph idx="1"/>
          </p:nvPr>
        </p:nvSpPr>
        <p:spPr/>
        <p:txBody>
          <a:bodyPr>
            <a:noAutofit/>
          </a:bodyPr>
          <a:lstStyle/>
          <a:p>
            <a:r>
              <a:rPr lang="en-US" sz="2400" b="1" dirty="0" smtClean="0"/>
              <a:t>Supports reform and gradual change, no revolution</a:t>
            </a:r>
          </a:p>
          <a:p>
            <a:r>
              <a:rPr lang="en-US" sz="2400" b="1" dirty="0" smtClean="0"/>
              <a:t>Don’t confuse liberalism as attitude toward change with liberalism as political ideology</a:t>
            </a:r>
          </a:p>
          <a:p>
            <a:r>
              <a:rPr lang="en-US" sz="2400" b="1" dirty="0" smtClean="0"/>
              <a:t>Don’t believe political and economic systems are broken, but they believe they need to be repaired or improved</a:t>
            </a:r>
          </a:p>
          <a:p>
            <a:r>
              <a:rPr lang="en-US" sz="2400" b="1" dirty="0" smtClean="0"/>
              <a:t>They may support the notion that eventual transformation needs to take place, but they almost always believe that gradual change is best</a:t>
            </a:r>
            <a:endParaRPr lang="en-US" sz="2400" b="1" dirty="0"/>
          </a:p>
        </p:txBody>
      </p:sp>
    </p:spTree>
    <p:extLst>
      <p:ext uri="{BB962C8B-B14F-4D97-AF65-F5344CB8AC3E}">
        <p14:creationId xmlns:p14="http://schemas.microsoft.com/office/powerpoint/2010/main" val="25194169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Attitude Toward Change: CONSERVATISM</a:t>
            </a:r>
            <a:endParaRPr lang="en-US" dirty="0"/>
          </a:p>
        </p:txBody>
      </p:sp>
      <p:sp>
        <p:nvSpPr>
          <p:cNvPr id="3" name="Content Placeholder 2"/>
          <p:cNvSpPr>
            <a:spLocks noGrp="1"/>
          </p:cNvSpPr>
          <p:nvPr>
            <p:ph idx="1"/>
          </p:nvPr>
        </p:nvSpPr>
        <p:spPr>
          <a:xfrm>
            <a:off x="498474" y="1676400"/>
            <a:ext cx="7654926" cy="5029200"/>
          </a:xfrm>
        </p:spPr>
        <p:txBody>
          <a:bodyPr>
            <a:noAutofit/>
          </a:bodyPr>
          <a:lstStyle/>
          <a:p>
            <a:r>
              <a:rPr lang="en-US" sz="2400" b="1" dirty="0" smtClean="0"/>
              <a:t>Much less supportive of change in general than radicals or liberals, support status quo</a:t>
            </a:r>
            <a:endParaRPr lang="en-US" sz="2400" b="1" dirty="0"/>
          </a:p>
          <a:p>
            <a:r>
              <a:rPr lang="en-US" sz="2400" b="1" dirty="0" smtClean="0"/>
              <a:t>Change is disruptive and they emphasize the fact that it sometimes brings unforeseen outcomes</a:t>
            </a:r>
          </a:p>
          <a:p>
            <a:r>
              <a:rPr lang="en-US" sz="2400" b="1" dirty="0" smtClean="0"/>
              <a:t>State and regime are very important sources of law and order that might be threatened by making significant changes in the way they operate</a:t>
            </a:r>
          </a:p>
          <a:p>
            <a:r>
              <a:rPr lang="en-US" sz="2400" b="1" dirty="0" smtClean="0"/>
              <a:t>Legitimacy might be undermines, as well as basic values and beliefs of the society.</a:t>
            </a:r>
            <a:endParaRPr lang="en-US" sz="2400" b="1" dirty="0"/>
          </a:p>
        </p:txBody>
      </p:sp>
    </p:spTree>
    <p:extLst>
      <p:ext uri="{BB962C8B-B14F-4D97-AF65-F5344CB8AC3E}">
        <p14:creationId xmlns:p14="http://schemas.microsoft.com/office/powerpoint/2010/main" val="15552542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Attitude Toward Change: REACTIONARY BELIEFS</a:t>
            </a:r>
            <a:endParaRPr lang="en-US" dirty="0"/>
          </a:p>
        </p:txBody>
      </p:sp>
      <p:sp>
        <p:nvSpPr>
          <p:cNvPr id="3" name="Content Placeholder 2"/>
          <p:cNvSpPr>
            <a:spLocks noGrp="1"/>
          </p:cNvSpPr>
          <p:nvPr>
            <p:ph idx="1"/>
          </p:nvPr>
        </p:nvSpPr>
        <p:spPr/>
        <p:txBody>
          <a:bodyPr/>
          <a:lstStyle/>
          <a:p>
            <a:r>
              <a:rPr lang="en-US" b="1" dirty="0" smtClean="0"/>
              <a:t>Protect against change like conservatives but go a step further</a:t>
            </a:r>
          </a:p>
          <a:p>
            <a:r>
              <a:rPr lang="en-US" b="1" dirty="0" smtClean="0"/>
              <a:t>Oppose revolution and reform, but they also find status quo unacceptable</a:t>
            </a:r>
          </a:p>
          <a:p>
            <a:r>
              <a:rPr lang="en-US" b="1" dirty="0" smtClean="0"/>
              <a:t>Want to turn back the clock to an earlier era and reinstate political, social and economic institutions that once existed or are imagined to have existed</a:t>
            </a:r>
          </a:p>
          <a:p>
            <a:r>
              <a:rPr lang="en-US" b="1" dirty="0" smtClean="0"/>
              <a:t>One thing in common with radicals: both groups generally more willing to use violence to reach their goals</a:t>
            </a:r>
            <a:endParaRPr lang="en-US" b="1" dirty="0"/>
          </a:p>
        </p:txBody>
      </p:sp>
    </p:spTree>
    <p:extLst>
      <p:ext uri="{BB962C8B-B14F-4D97-AF65-F5344CB8AC3E}">
        <p14:creationId xmlns:p14="http://schemas.microsoft.com/office/powerpoint/2010/main" val="357683269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TRENDS</a:t>
            </a:r>
            <a:endParaRPr lang="en-US" dirty="0"/>
          </a:p>
        </p:txBody>
      </p:sp>
      <p:sp>
        <p:nvSpPr>
          <p:cNvPr id="3" name="Content Placeholder 2"/>
          <p:cNvSpPr>
            <a:spLocks noGrp="1"/>
          </p:cNvSpPr>
          <p:nvPr>
            <p:ph idx="1"/>
          </p:nvPr>
        </p:nvSpPr>
        <p:spPr/>
        <p:txBody>
          <a:bodyPr>
            <a:noAutofit/>
          </a:bodyPr>
          <a:lstStyle/>
          <a:p>
            <a:r>
              <a:rPr lang="en-US" sz="4800" b="1" dirty="0" smtClean="0"/>
              <a:t>DEMOCRATIZATION</a:t>
            </a:r>
          </a:p>
          <a:p>
            <a:r>
              <a:rPr lang="en-US" sz="4800" b="1" dirty="0" smtClean="0"/>
              <a:t>MARKETIZATION</a:t>
            </a:r>
          </a:p>
          <a:p>
            <a:r>
              <a:rPr lang="en-US" sz="4800" b="1" dirty="0" smtClean="0"/>
              <a:t>REVIVAL OF ETHNIC OR CULTURAL POLITICS</a:t>
            </a:r>
            <a:endParaRPr lang="en-US" sz="4800" b="1" dirty="0"/>
          </a:p>
        </p:txBody>
      </p:sp>
    </p:spTree>
    <p:extLst>
      <p:ext uri="{BB962C8B-B14F-4D97-AF65-F5344CB8AC3E}">
        <p14:creationId xmlns:p14="http://schemas.microsoft.com/office/powerpoint/2010/main" val="249129031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TREND: DEMOCRATIZATION</a:t>
            </a:r>
            <a:endParaRPr lang="en-US" dirty="0"/>
          </a:p>
        </p:txBody>
      </p:sp>
      <p:sp>
        <p:nvSpPr>
          <p:cNvPr id="3" name="Content Placeholder 2"/>
          <p:cNvSpPr>
            <a:spLocks noGrp="1"/>
          </p:cNvSpPr>
          <p:nvPr>
            <p:ph idx="1"/>
          </p:nvPr>
        </p:nvSpPr>
        <p:spPr>
          <a:xfrm>
            <a:off x="498474" y="1371600"/>
            <a:ext cx="7807326" cy="5257800"/>
          </a:xfrm>
        </p:spPr>
        <p:txBody>
          <a:bodyPr>
            <a:noAutofit/>
          </a:bodyPr>
          <a:lstStyle/>
          <a:p>
            <a:r>
              <a:rPr lang="en-US" sz="2400" dirty="0" smtClean="0"/>
              <a:t>More and more nations are turning toward popular government, some form of democracy</a:t>
            </a:r>
          </a:p>
          <a:p>
            <a:r>
              <a:rPr lang="en-US" sz="2400" dirty="0" smtClean="0"/>
              <a:t>Growing commonality among nations</a:t>
            </a:r>
            <a:r>
              <a:rPr lang="en-US" sz="2400" dirty="0" smtClean="0">
                <a:sym typeface="Wingdings"/>
              </a:rPr>
              <a:t> democratization</a:t>
            </a:r>
            <a:endParaRPr lang="en-US" sz="2400" dirty="0" smtClean="0"/>
          </a:p>
          <a:p>
            <a:r>
              <a:rPr lang="en-US" sz="2400" dirty="0" smtClean="0"/>
              <a:t>Essential requirement for democracy: Competitive Elections that are regular, free and fair (elections that offer the possibility that the incumbent </a:t>
            </a:r>
            <a:r>
              <a:rPr lang="en-US" sz="2400" dirty="0" err="1" smtClean="0"/>
              <a:t>govt</a:t>
            </a:r>
            <a:r>
              <a:rPr lang="en-US" sz="2400" dirty="0" smtClean="0"/>
              <a:t> could be defeated)</a:t>
            </a:r>
          </a:p>
          <a:p>
            <a:r>
              <a:rPr lang="en-US" sz="2400" dirty="0" smtClean="0"/>
              <a:t>By this standard many “DEMOCRACIES” are dubiously democratic, neither clearly democratic or clearly undemocratic (Ex: Russia, Nigeria, Indonesia)</a:t>
            </a:r>
          </a:p>
        </p:txBody>
      </p:sp>
    </p:spTree>
    <p:extLst>
      <p:ext uri="{BB962C8B-B14F-4D97-AF65-F5344CB8AC3E}">
        <p14:creationId xmlns:p14="http://schemas.microsoft.com/office/powerpoint/2010/main" val="40577915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ird_world_map.jpg"/>
          <p:cNvPicPr>
            <a:picLocks noGrp="1" noChangeAspect="1"/>
          </p:cNvPicPr>
          <p:nvPr>
            <p:ph idx="1"/>
          </p:nvPr>
        </p:nvPicPr>
        <p:blipFill>
          <a:blip r:embed="rId2" cstate="print"/>
          <a:stretch>
            <a:fillRect/>
          </a:stretch>
        </p:blipFill>
        <p:spPr>
          <a:xfrm>
            <a:off x="1752600" y="457200"/>
            <a:ext cx="5238750" cy="3209925"/>
          </a:xfrm>
        </p:spPr>
      </p:pic>
      <p:pic>
        <p:nvPicPr>
          <p:cNvPr id="5" name="Picture 4" descr="third+world+third+world+%281976%29.jpg"/>
          <p:cNvPicPr>
            <a:picLocks noChangeAspect="1"/>
          </p:cNvPicPr>
          <p:nvPr/>
        </p:nvPicPr>
        <p:blipFill>
          <a:blip r:embed="rId3" cstate="print"/>
          <a:stretch>
            <a:fillRect/>
          </a:stretch>
        </p:blipFill>
        <p:spPr>
          <a:xfrm>
            <a:off x="762000" y="3962400"/>
            <a:ext cx="2438400" cy="2438400"/>
          </a:xfrm>
          <a:prstGeom prst="rect">
            <a:avLst/>
          </a:prstGeom>
        </p:spPr>
      </p:pic>
      <p:pic>
        <p:nvPicPr>
          <p:cNvPr id="6" name="Picture 5" descr="third-world-debt.gif"/>
          <p:cNvPicPr>
            <a:picLocks noChangeAspect="1"/>
          </p:cNvPicPr>
          <p:nvPr/>
        </p:nvPicPr>
        <p:blipFill>
          <a:blip r:embed="rId4" cstate="print"/>
          <a:stretch>
            <a:fillRect/>
          </a:stretch>
        </p:blipFill>
        <p:spPr>
          <a:xfrm>
            <a:off x="4572000" y="3733800"/>
            <a:ext cx="3267075" cy="2924175"/>
          </a:xfrm>
          <a:prstGeom prst="rect">
            <a:avLst/>
          </a:prstGeom>
        </p:spPr>
      </p:pic>
    </p:spTree>
    <p:extLst>
      <p:ext uri="{BB962C8B-B14F-4D97-AF65-F5344CB8AC3E}">
        <p14:creationId xmlns:p14="http://schemas.microsoft.com/office/powerpoint/2010/main" val="70457308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LIBERAL DEMOCRACIES </a:t>
            </a:r>
            <a:endParaRPr lang="en-US" dirty="0"/>
          </a:p>
        </p:txBody>
      </p:sp>
      <p:sp>
        <p:nvSpPr>
          <p:cNvPr id="3" name="Content Placeholder 2"/>
          <p:cNvSpPr>
            <a:spLocks noGrp="1"/>
          </p:cNvSpPr>
          <p:nvPr>
            <p:ph idx="1"/>
          </p:nvPr>
        </p:nvSpPr>
        <p:spPr/>
        <p:txBody>
          <a:bodyPr/>
          <a:lstStyle/>
          <a:p>
            <a:r>
              <a:rPr lang="en-US" dirty="0" smtClean="0"/>
              <a:t>COMPETITIVE ELECTIONS PLUS…</a:t>
            </a:r>
          </a:p>
          <a:p>
            <a:r>
              <a:rPr lang="en-US" dirty="0" smtClean="0"/>
              <a:t>CIVIL LIBERTIES: freedom of belief, speech, assembly</a:t>
            </a:r>
          </a:p>
          <a:p>
            <a:r>
              <a:rPr lang="en-US" dirty="0" smtClean="0"/>
              <a:t>RULE OF LAW: equal treatment of citizens &amp; due process</a:t>
            </a:r>
          </a:p>
          <a:p>
            <a:r>
              <a:rPr lang="en-US" dirty="0" smtClean="0"/>
              <a:t>NEUTRALITY OF THE JUDICIARY: judicial review or other checks on the abuse of power</a:t>
            </a:r>
          </a:p>
          <a:p>
            <a:r>
              <a:rPr lang="en-US" dirty="0" smtClean="0"/>
              <a:t>OPEN CIVIL SOCIETY: that allows citizens to lead private lives and mass media to operate independent of government</a:t>
            </a:r>
          </a:p>
          <a:p>
            <a:r>
              <a:rPr lang="en-US" dirty="0" smtClean="0"/>
              <a:t>CIVILIAN CONTROL OF THE MILITARY: restricts likelihood of military coup</a:t>
            </a:r>
            <a:endParaRPr lang="en-US" dirty="0"/>
          </a:p>
        </p:txBody>
      </p:sp>
    </p:spTree>
    <p:extLst>
      <p:ext uri="{BB962C8B-B14F-4D97-AF65-F5344CB8AC3E}">
        <p14:creationId xmlns:p14="http://schemas.microsoft.com/office/powerpoint/2010/main" val="120053483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ILLIBERAL DEMOCRACIES</a:t>
            </a:r>
            <a:endParaRPr lang="en-US" dirty="0"/>
          </a:p>
        </p:txBody>
      </p:sp>
      <p:sp>
        <p:nvSpPr>
          <p:cNvPr id="3" name="Content Placeholder 2"/>
          <p:cNvSpPr>
            <a:spLocks noGrp="1"/>
          </p:cNvSpPr>
          <p:nvPr>
            <p:ph idx="1"/>
          </p:nvPr>
        </p:nvSpPr>
        <p:spPr/>
        <p:txBody>
          <a:bodyPr>
            <a:noAutofit/>
          </a:bodyPr>
          <a:lstStyle/>
          <a:p>
            <a:r>
              <a:rPr lang="en-US" sz="3600" dirty="0" smtClean="0"/>
              <a:t>Countries that have regular, </a:t>
            </a:r>
            <a:r>
              <a:rPr lang="en-US" sz="3600" dirty="0"/>
              <a:t>f</a:t>
            </a:r>
            <a:r>
              <a:rPr lang="en-US" sz="3600" dirty="0" smtClean="0"/>
              <a:t>ree, and fair competitive elections, but are missing these other qualities such as civil liberties, rule of law, etc.</a:t>
            </a:r>
          </a:p>
          <a:p>
            <a:r>
              <a:rPr lang="en-US" sz="3600" dirty="0" smtClean="0"/>
              <a:t>Name some illiberal democracies? </a:t>
            </a:r>
            <a:endParaRPr lang="en-US" sz="3600" dirty="0"/>
          </a:p>
        </p:txBody>
      </p:sp>
    </p:spTree>
    <p:extLst>
      <p:ext uri="{BB962C8B-B14F-4D97-AF65-F5344CB8AC3E}">
        <p14:creationId xmlns:p14="http://schemas.microsoft.com/office/powerpoint/2010/main" val="220480667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WAVES OF DEMOCRATIZATION</a:t>
            </a:r>
            <a:endParaRPr lang="en-US" dirty="0"/>
          </a:p>
        </p:txBody>
      </p:sp>
      <p:sp>
        <p:nvSpPr>
          <p:cNvPr id="3" name="Content Placeholder 2"/>
          <p:cNvSpPr>
            <a:spLocks noGrp="1"/>
          </p:cNvSpPr>
          <p:nvPr>
            <p:ph idx="1"/>
          </p:nvPr>
        </p:nvSpPr>
        <p:spPr/>
        <p:txBody>
          <a:bodyPr>
            <a:noAutofit/>
          </a:bodyPr>
          <a:lstStyle/>
          <a:p>
            <a:r>
              <a:rPr lang="en-US" sz="2400" b="1" dirty="0" smtClean="0"/>
              <a:t>Huntington’s theory</a:t>
            </a:r>
          </a:p>
          <a:p>
            <a:r>
              <a:rPr lang="en-US" sz="2400" b="1" dirty="0" smtClean="0"/>
              <a:t>First Wave developed gradually over time since the revolutions of the late 18</a:t>
            </a:r>
            <a:r>
              <a:rPr lang="en-US" sz="2400" b="1" baseline="30000" dirty="0" smtClean="0"/>
              <a:t>th</a:t>
            </a:r>
            <a:r>
              <a:rPr lang="en-US" sz="2400" b="1" dirty="0" smtClean="0"/>
              <a:t> Century </a:t>
            </a:r>
          </a:p>
          <a:p>
            <a:r>
              <a:rPr lang="en-US" sz="2400" b="1" dirty="0" smtClean="0"/>
              <a:t>Second Wave occurred after Allied victory in WWII and continued until the early 1960s, post-colonialism</a:t>
            </a:r>
            <a:r>
              <a:rPr lang="en-US" sz="2400" b="1" dirty="0" smtClean="0">
                <a:sym typeface="Wingdings"/>
              </a:rPr>
              <a:t> decolonization</a:t>
            </a:r>
            <a:endParaRPr lang="en-US" sz="2400" b="1" dirty="0" smtClean="0"/>
          </a:p>
          <a:p>
            <a:r>
              <a:rPr lang="en-US" sz="2400" b="1" dirty="0" smtClean="0"/>
              <a:t>THIRD WAVE: defeat of dictatorial or totalitarian rulers from South America to Eastern Europe to parts of Africa since 1970s</a:t>
            </a:r>
            <a:endParaRPr lang="en-US" sz="2400" b="1" dirty="0"/>
          </a:p>
        </p:txBody>
      </p:sp>
    </p:spTree>
    <p:extLst>
      <p:ext uri="{BB962C8B-B14F-4D97-AF65-F5344CB8AC3E}">
        <p14:creationId xmlns:p14="http://schemas.microsoft.com/office/powerpoint/2010/main" val="413356216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THIRD WAVE OF DEMOCRATIZATION?</a:t>
            </a:r>
            <a:endParaRPr lang="en-US" dirty="0"/>
          </a:p>
        </p:txBody>
      </p:sp>
      <p:sp>
        <p:nvSpPr>
          <p:cNvPr id="3" name="Content Placeholder 2"/>
          <p:cNvSpPr>
            <a:spLocks noGrp="1"/>
          </p:cNvSpPr>
          <p:nvPr>
            <p:ph idx="1"/>
          </p:nvPr>
        </p:nvSpPr>
        <p:spPr/>
        <p:txBody>
          <a:bodyPr>
            <a:noAutofit/>
          </a:bodyPr>
          <a:lstStyle/>
          <a:p>
            <a:r>
              <a:rPr lang="en-US" sz="2400" b="1" dirty="0" smtClean="0"/>
              <a:t>Loss of Legitimacy </a:t>
            </a:r>
            <a:r>
              <a:rPr lang="en-US" sz="2400" dirty="0" smtClean="0"/>
              <a:t>by both right and left wing authoritarian regimes</a:t>
            </a:r>
          </a:p>
          <a:p>
            <a:r>
              <a:rPr lang="en-US" sz="2400" b="1" dirty="0" smtClean="0"/>
              <a:t>Expansion of the urban middle class</a:t>
            </a:r>
            <a:r>
              <a:rPr lang="en-US" sz="2400" dirty="0" smtClean="0"/>
              <a:t> in developing countries</a:t>
            </a:r>
          </a:p>
          <a:p>
            <a:r>
              <a:rPr lang="en-US" sz="2400" b="1" dirty="0" smtClean="0"/>
              <a:t>Emphasis on HUMAN RIGHTS</a:t>
            </a:r>
            <a:r>
              <a:rPr lang="en-US" sz="2400" dirty="0" smtClean="0"/>
              <a:t> by USA and EU</a:t>
            </a:r>
          </a:p>
          <a:p>
            <a:r>
              <a:rPr lang="en-US" sz="2400" dirty="0" smtClean="0"/>
              <a:t>“</a:t>
            </a:r>
            <a:r>
              <a:rPr lang="en-US" sz="2400" b="1" dirty="0" smtClean="0"/>
              <a:t>Snowball effect” </a:t>
            </a:r>
            <a:r>
              <a:rPr lang="en-US" sz="2400" dirty="0" smtClean="0"/>
              <a:t>when one country </a:t>
            </a:r>
            <a:r>
              <a:rPr lang="en-US" sz="2400" dirty="0" smtClean="0"/>
              <a:t>in a  </a:t>
            </a:r>
            <a:r>
              <a:rPr lang="en-US" sz="2400" dirty="0" smtClean="0"/>
              <a:t>region becomes democratic, influences others to do so</a:t>
            </a:r>
          </a:p>
          <a:p>
            <a:pPr lvl="1"/>
            <a:r>
              <a:rPr lang="en-US" sz="2400" dirty="0" smtClean="0"/>
              <a:t>EX: POLAND’S INFLUENCE OF OTHER EASTERN EUROPEAN NATIONS IN 1980s</a:t>
            </a:r>
            <a:endParaRPr lang="en-US" sz="2400" dirty="0"/>
          </a:p>
        </p:txBody>
      </p:sp>
    </p:spTree>
    <p:extLst>
      <p:ext uri="{BB962C8B-B14F-4D97-AF65-F5344CB8AC3E}">
        <p14:creationId xmlns:p14="http://schemas.microsoft.com/office/powerpoint/2010/main" val="392449207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DEMOCRATIZATION (CONT)</a:t>
            </a:r>
            <a:endParaRPr lang="en-US" dirty="0"/>
          </a:p>
        </p:txBody>
      </p:sp>
      <p:sp>
        <p:nvSpPr>
          <p:cNvPr id="3" name="Content Placeholder 2"/>
          <p:cNvSpPr>
            <a:spLocks noGrp="1"/>
          </p:cNvSpPr>
          <p:nvPr>
            <p:ph idx="1"/>
          </p:nvPr>
        </p:nvSpPr>
        <p:spPr>
          <a:xfrm>
            <a:off x="498474" y="1219200"/>
            <a:ext cx="7556313" cy="4906963"/>
          </a:xfrm>
        </p:spPr>
        <p:txBody>
          <a:bodyPr>
            <a:normAutofit fontScale="92500" lnSpcReduction="10000"/>
          </a:bodyPr>
          <a:lstStyle/>
          <a:p>
            <a:r>
              <a:rPr lang="en-US" b="1" dirty="0" smtClean="0"/>
              <a:t>POVERTY: great obstacle to democratization because it blocks citizen participation in government</a:t>
            </a:r>
          </a:p>
          <a:p>
            <a:r>
              <a:rPr lang="en-US" b="1" dirty="0" smtClean="0"/>
              <a:t>Huntington’s gauge of Democratic Stability: AT LEAST two successive peaceful turnovers of power</a:t>
            </a:r>
          </a:p>
          <a:p>
            <a:r>
              <a:rPr lang="en-US" b="1" dirty="0" smtClean="0"/>
              <a:t>Authoritarian regime may transition to democracy as result of “trigger event” such as economic crisis or military defeat</a:t>
            </a:r>
          </a:p>
          <a:p>
            <a:r>
              <a:rPr lang="en-US" b="1" dirty="0" smtClean="0"/>
              <a:t>Political discontent </a:t>
            </a:r>
            <a:r>
              <a:rPr lang="en-US" b="1" dirty="0" smtClean="0"/>
              <a:t>fueled </a:t>
            </a:r>
            <a:r>
              <a:rPr lang="en-US" b="1" dirty="0" smtClean="0"/>
              <a:t>if crisis is preceded by period of relative improvement in standard of living</a:t>
            </a:r>
            <a:r>
              <a:rPr lang="en-US" b="1" dirty="0" smtClean="0">
                <a:sym typeface="Wingdings"/>
              </a:rPr>
              <a:t> REVOLUTION OF RISING EXPECTATIONS</a:t>
            </a:r>
          </a:p>
          <a:p>
            <a:r>
              <a:rPr lang="en-US" b="1" dirty="0" smtClean="0">
                <a:sym typeface="Wingdings"/>
              </a:rPr>
              <a:t>Democratization really beings when conditions are accompanied by a willingness on the part of the ruling elite to accept power-sharing arrangements, as well as a readiness on the part of the people to participate in the process and actively support regime</a:t>
            </a:r>
            <a:endParaRPr lang="en-US" b="1" dirty="0"/>
          </a:p>
        </p:txBody>
      </p:sp>
    </p:spTree>
    <p:extLst>
      <p:ext uri="{BB962C8B-B14F-4D97-AF65-F5344CB8AC3E}">
        <p14:creationId xmlns:p14="http://schemas.microsoft.com/office/powerpoint/2010/main" val="384913829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TREND: MARKETIZATION</a:t>
            </a:r>
            <a:endParaRPr lang="en-US" dirty="0"/>
          </a:p>
        </p:txBody>
      </p:sp>
      <p:sp>
        <p:nvSpPr>
          <p:cNvPr id="3" name="Content Placeholder 2"/>
          <p:cNvSpPr>
            <a:spLocks noGrp="1"/>
          </p:cNvSpPr>
          <p:nvPr>
            <p:ph idx="1"/>
          </p:nvPr>
        </p:nvSpPr>
        <p:spPr>
          <a:xfrm>
            <a:off x="498474" y="1447800"/>
            <a:ext cx="7556313" cy="4678363"/>
          </a:xfrm>
        </p:spPr>
        <p:txBody>
          <a:bodyPr>
            <a:normAutofit fontScale="92500" lnSpcReduction="20000"/>
          </a:bodyPr>
          <a:lstStyle/>
          <a:p>
            <a:r>
              <a:rPr lang="en-US" sz="2400" b="1" dirty="0" smtClean="0"/>
              <a:t>Movement toward Market Economies in 20</a:t>
            </a:r>
            <a:r>
              <a:rPr lang="en-US" sz="2400" b="1" baseline="30000" dirty="0" smtClean="0"/>
              <a:t>th</a:t>
            </a:r>
            <a:r>
              <a:rPr lang="en-US" sz="2400" b="1" dirty="0" smtClean="0"/>
              <a:t> and early 21</a:t>
            </a:r>
            <a:r>
              <a:rPr lang="en-US" sz="2400" b="1" baseline="30000" dirty="0" smtClean="0"/>
              <a:t>st</a:t>
            </a:r>
            <a:r>
              <a:rPr lang="en-US" sz="2400" b="1" dirty="0" smtClean="0"/>
              <a:t> centuries</a:t>
            </a:r>
          </a:p>
          <a:p>
            <a:r>
              <a:rPr lang="en-US" sz="2400" b="1" dirty="0" smtClean="0"/>
              <a:t>Disagreement about relationship between democratization and marketization</a:t>
            </a:r>
            <a:r>
              <a:rPr lang="en-US" sz="2400" b="1" dirty="0" smtClean="0">
                <a:sym typeface="Wingdings"/>
              </a:rPr>
              <a:t> is their causation? </a:t>
            </a:r>
          </a:p>
          <a:p>
            <a:r>
              <a:rPr lang="en-US" sz="2400" b="1" dirty="0" smtClean="0">
                <a:sym typeface="Wingdings"/>
              </a:rPr>
              <a:t>We often see both occurring (Mexico since 1980s), but other examples provide contradictory evidence (China since the late 1970s)</a:t>
            </a:r>
            <a:endParaRPr lang="en-US" sz="2400" b="1" dirty="0">
              <a:sym typeface="Wingdings"/>
            </a:endParaRPr>
          </a:p>
          <a:p>
            <a:r>
              <a:rPr lang="en-US" b="1" dirty="0" smtClean="0"/>
              <a:t>Marketization= state’s recreation of a market in which </a:t>
            </a:r>
            <a:r>
              <a:rPr lang="en-US" b="1" dirty="0" smtClean="0"/>
              <a:t>property</a:t>
            </a:r>
            <a:r>
              <a:rPr lang="en-US" b="1" dirty="0" smtClean="0"/>
              <a:t>, labor, goods and services can all function in a competitive environment to determine their value.</a:t>
            </a:r>
          </a:p>
          <a:p>
            <a:r>
              <a:rPr lang="en-US" b="1" dirty="0" smtClean="0"/>
              <a:t>Privatization = transfer of state-owned property to private ownership.</a:t>
            </a:r>
            <a:endParaRPr lang="en-US" b="1" dirty="0"/>
          </a:p>
        </p:txBody>
      </p:sp>
    </p:spTree>
    <p:extLst>
      <p:ext uri="{BB962C8B-B14F-4D97-AF65-F5344CB8AC3E}">
        <p14:creationId xmlns:p14="http://schemas.microsoft.com/office/powerpoint/2010/main" val="191249195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ECONOMIES</a:t>
            </a:r>
            <a:endParaRPr lang="en-US" dirty="0"/>
          </a:p>
        </p:txBody>
      </p:sp>
      <p:sp>
        <p:nvSpPr>
          <p:cNvPr id="3" name="Content Placeholder 2"/>
          <p:cNvSpPr>
            <a:spLocks noGrp="1"/>
          </p:cNvSpPr>
          <p:nvPr>
            <p:ph idx="1"/>
          </p:nvPr>
        </p:nvSpPr>
        <p:spPr>
          <a:xfrm>
            <a:off x="498474" y="1219200"/>
            <a:ext cx="7556313" cy="4906963"/>
          </a:xfrm>
        </p:spPr>
        <p:txBody>
          <a:bodyPr>
            <a:noAutofit/>
          </a:bodyPr>
          <a:lstStyle/>
          <a:p>
            <a:r>
              <a:rPr lang="en-US" sz="2400" b="1" dirty="0" smtClean="0"/>
              <a:t>Command Economy: socialist principles of centralized planning and state ownership…now fading, except in combination with market economies (Ex: China, Cuba, Vietnam)</a:t>
            </a:r>
          </a:p>
          <a:p>
            <a:r>
              <a:rPr lang="en-US" sz="2400" b="1" dirty="0" smtClean="0"/>
              <a:t>Market Economy: no or little significant control from the government, more individualistic (Ex: USA)</a:t>
            </a:r>
          </a:p>
          <a:p>
            <a:r>
              <a:rPr lang="en-US" sz="2400" b="1" dirty="0" smtClean="0"/>
              <a:t>Mixed Economy: one that allows for significant control from central government (Ex: GERMANY</a:t>
            </a:r>
            <a:r>
              <a:rPr lang="en-US" sz="2400" b="1" dirty="0" smtClean="0">
                <a:sym typeface="Wingdings"/>
              </a:rPr>
              <a:t> social market economy, team-oriented, emphasizes cooperation between management and labor</a:t>
            </a:r>
            <a:endParaRPr lang="en-US" sz="2400" b="1" dirty="0"/>
          </a:p>
        </p:txBody>
      </p:sp>
    </p:spTree>
    <p:extLst>
      <p:ext uri="{BB962C8B-B14F-4D97-AF65-F5344CB8AC3E}">
        <p14:creationId xmlns:p14="http://schemas.microsoft.com/office/powerpoint/2010/main" val="238936053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that promote marketization:</a:t>
            </a:r>
            <a:endParaRPr lang="en-US" dirty="0"/>
          </a:p>
        </p:txBody>
      </p:sp>
      <p:sp>
        <p:nvSpPr>
          <p:cNvPr id="3" name="Content Placeholder 2"/>
          <p:cNvSpPr>
            <a:spLocks noGrp="1"/>
          </p:cNvSpPr>
          <p:nvPr>
            <p:ph idx="1"/>
          </p:nvPr>
        </p:nvSpPr>
        <p:spPr/>
        <p:txBody>
          <a:bodyPr>
            <a:normAutofit/>
          </a:bodyPr>
          <a:lstStyle/>
          <a:p>
            <a:r>
              <a:rPr lang="en-US" dirty="0" smtClean="0"/>
              <a:t>BELIEF THAT GOVT IS TOO BIG: anti-big </a:t>
            </a:r>
            <a:r>
              <a:rPr lang="en-US" dirty="0" err="1" smtClean="0"/>
              <a:t>govt</a:t>
            </a:r>
            <a:r>
              <a:rPr lang="en-US" dirty="0" smtClean="0"/>
              <a:t> movements began in the US and many W European countries in 1980s after periods of inefficiency and stagnation in 1970s.  (Neoliberalism, Milton Friedman’s Chicago Boys, Ronald Reagan and Margaret Thatcher came to power with this philosophy)</a:t>
            </a:r>
          </a:p>
          <a:p>
            <a:r>
              <a:rPr lang="en-US" dirty="0" smtClean="0"/>
              <a:t>LACK OF SUCCESS OF COMMAND ECONOMIES&gt; collapse of USSR reverberated around the world, Eastern Europe satellite states moved from command to capitalism.  China, slowly infused capitalism to avoid collapse, “Socialist market economy”</a:t>
            </a:r>
          </a:p>
          <a:p>
            <a:pPr marL="0" indent="0">
              <a:buNone/>
            </a:pPr>
            <a:endParaRPr lang="en-US" dirty="0"/>
          </a:p>
        </p:txBody>
      </p:sp>
    </p:spTree>
    <p:extLst>
      <p:ext uri="{BB962C8B-B14F-4D97-AF65-F5344CB8AC3E}">
        <p14:creationId xmlns:p14="http://schemas.microsoft.com/office/powerpoint/2010/main" val="54861282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ECONOMIES CONTINUUM—from Command to Mixed to Market</a:t>
            </a:r>
            <a:endParaRPr lang="en-US" dirty="0"/>
          </a:p>
        </p:txBody>
      </p:sp>
      <p:sp>
        <p:nvSpPr>
          <p:cNvPr id="3" name="Content Placeholder 2"/>
          <p:cNvSpPr>
            <a:spLocks noGrp="1"/>
          </p:cNvSpPr>
          <p:nvPr>
            <p:ph idx="1"/>
          </p:nvPr>
        </p:nvSpPr>
        <p:spPr/>
        <p:txBody>
          <a:bodyPr/>
          <a:lstStyle/>
          <a:p>
            <a:r>
              <a:rPr lang="pt-BR" dirty="0" smtClean="0"/>
              <a:t>All economies fall somewhere on the continuum between command and market systems—there are no pure command or pure market economies.</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200" y="3200400"/>
            <a:ext cx="5591175" cy="122872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0" y="4772487"/>
            <a:ext cx="4429125" cy="1428750"/>
          </a:xfrm>
          <a:prstGeom prst="rect">
            <a:avLst/>
          </a:prstGeom>
        </p:spPr>
      </p:pic>
    </p:spTree>
    <p:extLst>
      <p:ext uri="{BB962C8B-B14F-4D97-AF65-F5344CB8AC3E}">
        <p14:creationId xmlns:p14="http://schemas.microsoft.com/office/powerpoint/2010/main" val="193894565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Command Economies today</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4800" y="1905000"/>
            <a:ext cx="7647330" cy="3775869"/>
          </a:xfrm>
        </p:spPr>
      </p:pic>
    </p:spTree>
    <p:extLst>
      <p:ext uri="{BB962C8B-B14F-4D97-AF65-F5344CB8AC3E}">
        <p14:creationId xmlns:p14="http://schemas.microsoft.com/office/powerpoint/2010/main" val="431689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b="1" dirty="0" smtClean="0"/>
              <a:t>New comparative trends:  </a:t>
            </a:r>
            <a:br>
              <a:rPr lang="pt-BR" b="1" dirty="0" smtClean="0"/>
            </a:br>
            <a:r>
              <a:rPr lang="pt-BR" b="1" dirty="0" smtClean="0"/>
              <a:t>Informal Politics</a:t>
            </a:r>
            <a:endParaRPr lang="en-US" b="1" dirty="0"/>
          </a:p>
        </p:txBody>
      </p:sp>
      <p:sp>
        <p:nvSpPr>
          <p:cNvPr id="3" name="Content Placeholder 2"/>
          <p:cNvSpPr>
            <a:spLocks noGrp="1"/>
          </p:cNvSpPr>
          <p:nvPr>
            <p:ph idx="1"/>
          </p:nvPr>
        </p:nvSpPr>
        <p:spPr>
          <a:xfrm>
            <a:off x="381000" y="1524000"/>
            <a:ext cx="7556313" cy="4144963"/>
          </a:xfrm>
        </p:spPr>
        <p:txBody>
          <a:bodyPr>
            <a:normAutofit/>
          </a:bodyPr>
          <a:lstStyle/>
          <a:p>
            <a:r>
              <a:rPr lang="pt-BR" dirty="0" smtClean="0"/>
              <a:t>Govts have formal positions, structures and insitutions you can see on an org chart.</a:t>
            </a:r>
          </a:p>
          <a:p>
            <a:pPr lvl="1"/>
            <a:r>
              <a:rPr lang="pt-BR" dirty="0" smtClean="0"/>
              <a:t>UK (Prime minister, House of Lords, House of Commons) vs. USA (President, Senate, House of Representatives) </a:t>
            </a:r>
          </a:p>
          <a:p>
            <a:r>
              <a:rPr lang="pt-BR" dirty="0" smtClean="0"/>
              <a:t>Deeper understanding comparing civil society</a:t>
            </a:r>
            <a:r>
              <a:rPr lang="en-US" dirty="0" smtClean="0"/>
              <a:t> (the way that citizens organize and define themselves &amp; their interests)</a:t>
            </a:r>
          </a:p>
          <a:p>
            <a:r>
              <a:rPr lang="pt-BR" dirty="0" smtClean="0"/>
              <a:t>INFORMAL POLITICS:  looks at how politicians operate outside of their formal powers, and how the beliefs, values and actions of ordinary citizens impact policymaking</a:t>
            </a:r>
          </a:p>
        </p:txBody>
      </p:sp>
      <p:pic>
        <p:nvPicPr>
          <p:cNvPr id="4" name="Picture 3" descr="cs-ngoani.gif"/>
          <p:cNvPicPr>
            <a:picLocks noChangeAspect="1"/>
          </p:cNvPicPr>
          <p:nvPr/>
        </p:nvPicPr>
        <p:blipFill>
          <a:blip r:embed="rId2" cstate="print"/>
          <a:stretch>
            <a:fillRect/>
          </a:stretch>
        </p:blipFill>
        <p:spPr>
          <a:xfrm>
            <a:off x="685800" y="4876800"/>
            <a:ext cx="1676400" cy="1676400"/>
          </a:xfrm>
          <a:prstGeom prst="rect">
            <a:avLst/>
          </a:prstGeom>
        </p:spPr>
      </p:pic>
      <p:pic>
        <p:nvPicPr>
          <p:cNvPr id="5" name="Picture 4" descr="StrategicDialogue.jpg"/>
          <p:cNvPicPr>
            <a:picLocks noChangeAspect="1"/>
          </p:cNvPicPr>
          <p:nvPr/>
        </p:nvPicPr>
        <p:blipFill>
          <a:blip r:embed="rId3" cstate="print"/>
          <a:stretch>
            <a:fillRect/>
          </a:stretch>
        </p:blipFill>
        <p:spPr>
          <a:xfrm>
            <a:off x="6096000" y="4800600"/>
            <a:ext cx="2628900" cy="1906603"/>
          </a:xfrm>
          <a:prstGeom prst="rect">
            <a:avLst/>
          </a:prstGeom>
        </p:spPr>
      </p:pic>
      <p:pic>
        <p:nvPicPr>
          <p:cNvPr id="7" name="Picture 6" descr="CS as countervailing force.gif"/>
          <p:cNvPicPr>
            <a:picLocks noChangeAspect="1"/>
          </p:cNvPicPr>
          <p:nvPr/>
        </p:nvPicPr>
        <p:blipFill>
          <a:blip r:embed="rId4" cstate="print"/>
          <a:stretch>
            <a:fillRect/>
          </a:stretch>
        </p:blipFill>
        <p:spPr>
          <a:xfrm>
            <a:off x="3124200" y="4886077"/>
            <a:ext cx="2362200" cy="1971923"/>
          </a:xfrm>
          <a:prstGeom prst="rect">
            <a:avLst/>
          </a:prstGeom>
        </p:spPr>
      </p:pic>
    </p:spTree>
    <p:extLst>
      <p:ext uri="{BB962C8B-B14F-4D97-AF65-F5344CB8AC3E}">
        <p14:creationId xmlns:p14="http://schemas.microsoft.com/office/powerpoint/2010/main" val="142428636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TREND:  REVIVAL OF ETHNIC OR CULTURAL POLITICS</a:t>
            </a:r>
            <a:endParaRPr lang="en-US" dirty="0"/>
          </a:p>
        </p:txBody>
      </p:sp>
      <p:sp>
        <p:nvSpPr>
          <p:cNvPr id="3" name="Content Placeholder 2"/>
          <p:cNvSpPr>
            <a:spLocks noGrp="1"/>
          </p:cNvSpPr>
          <p:nvPr>
            <p:ph idx="1"/>
          </p:nvPr>
        </p:nvSpPr>
        <p:spPr/>
        <p:txBody>
          <a:bodyPr>
            <a:normAutofit lnSpcReduction="10000"/>
          </a:bodyPr>
          <a:lstStyle/>
          <a:p>
            <a:r>
              <a:rPr lang="pt-BR" dirty="0" smtClean="0"/>
              <a:t>Few political scientists predicted that FRAGMENTATION (divisions based on ethnic or cultural identity) would become increasingly important in world politics</a:t>
            </a:r>
          </a:p>
          <a:p>
            <a:r>
              <a:rPr lang="pt-BR" dirty="0" smtClean="0"/>
              <a:t>NATIONALISM (identities based on nationhood) seemed to be declining due to GLOBALIZATION</a:t>
            </a:r>
          </a:p>
          <a:p>
            <a:pPr lvl="1"/>
            <a:r>
              <a:rPr lang="pt-BR" dirty="0" smtClean="0"/>
              <a:t>Nationality questions certainly impacted Gorbachev’s attemps to revive the USSR and national identities are still strong in much of the world</a:t>
            </a:r>
          </a:p>
          <a:p>
            <a:pPr lvl="1"/>
            <a:r>
              <a:rPr lang="pt-BR" dirty="0" smtClean="0"/>
              <a:t>POLITICIZATION OF RELIGION dominated world politics in early 21st century, caught Western political scientists off guard.  Middle East—political terrorism carried out in name of Islam and framing of modern international interactions as CLASH OF CIVILIZATIONS (Huntington) between Islam and West (Christianity)</a:t>
            </a:r>
            <a:endParaRPr lang="en-US" dirty="0"/>
          </a:p>
        </p:txBody>
      </p:sp>
    </p:spTree>
    <p:extLst>
      <p:ext uri="{BB962C8B-B14F-4D97-AF65-F5344CB8AC3E}">
        <p14:creationId xmlns:p14="http://schemas.microsoft.com/office/powerpoint/2010/main" val="222690034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Huntington’s Clash of Civilizations</a:t>
            </a:r>
            <a:endParaRPr lang="en-US" dirty="0"/>
          </a:p>
        </p:txBody>
      </p:sp>
      <p:sp>
        <p:nvSpPr>
          <p:cNvPr id="3" name="Content Placeholder 2"/>
          <p:cNvSpPr>
            <a:spLocks noGrp="1"/>
          </p:cNvSpPr>
          <p:nvPr>
            <p:ph idx="1"/>
          </p:nvPr>
        </p:nvSpPr>
        <p:spPr/>
        <p:txBody>
          <a:bodyPr>
            <a:normAutofit lnSpcReduction="10000"/>
          </a:bodyPr>
          <a:lstStyle/>
          <a:p>
            <a:r>
              <a:rPr lang="pt-BR" dirty="0" smtClean="0"/>
              <a:t>Most important and dangerous future conflicts based on clashes of civilizations, not on socioeconomic or even ideological differences</a:t>
            </a:r>
          </a:p>
          <a:p>
            <a:r>
              <a:rPr lang="pt-BR" dirty="0" smtClean="0"/>
              <a:t>Divides world into 8 different civilizations or cultural areas: West, Orthodox world (Russia &amp; E Europe), Islamic countries, Latin America, Hindu, Confucian, Buddhist, Japan,  (and Africa?)</a:t>
            </a:r>
          </a:p>
          <a:p>
            <a:r>
              <a:rPr lang="pt-BR" dirty="0" smtClean="0"/>
              <a:t>Critics: Distorts cultural divisions, underestimates cultural conflicts within nations</a:t>
            </a:r>
          </a:p>
          <a:p>
            <a:r>
              <a:rPr lang="pt-BR" dirty="0" smtClean="0"/>
              <a:t>One thing is true... ETHNIC OR CULTURAL POLITICS has been revived (whether it is on civilizational fault lines or not)</a:t>
            </a:r>
            <a:endParaRPr lang="en-US" dirty="0"/>
          </a:p>
        </p:txBody>
      </p:sp>
    </p:spTree>
    <p:extLst>
      <p:ext uri="{BB962C8B-B14F-4D97-AF65-F5344CB8AC3E}">
        <p14:creationId xmlns:p14="http://schemas.microsoft.com/office/powerpoint/2010/main" val="250163319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TOPIC FOUR:  CITIZENS, SOCIETY &amp; THE STATE</a:t>
            </a:r>
            <a:endParaRPr lang="en-US" dirty="0"/>
          </a:p>
        </p:txBody>
      </p:sp>
      <p:sp>
        <p:nvSpPr>
          <p:cNvPr id="3" name="Content Placeholder 2"/>
          <p:cNvSpPr>
            <a:spLocks noGrp="1"/>
          </p:cNvSpPr>
          <p:nvPr>
            <p:ph idx="1"/>
          </p:nvPr>
        </p:nvSpPr>
        <p:spPr/>
        <p:txBody>
          <a:bodyPr>
            <a:normAutofit fontScale="92500" lnSpcReduction="10000"/>
          </a:bodyPr>
          <a:lstStyle/>
          <a:p>
            <a:r>
              <a:rPr lang="pt-BR" b="1" dirty="0" smtClean="0"/>
              <a:t>SOCIAL CLEAVAGES: </a:t>
            </a:r>
            <a:r>
              <a:rPr lang="pt-BR" dirty="0" smtClean="0"/>
              <a:t>divisions theoretically out of the realm of politics such as religion, ethnic groups, race, social and economic classes.  These have a huge impact on policymaking.</a:t>
            </a:r>
          </a:p>
          <a:p>
            <a:r>
              <a:rPr lang="pt-BR" b="1" dirty="0" smtClean="0"/>
              <a:t>Bases of social cleavages:  </a:t>
            </a:r>
            <a:r>
              <a:rPr lang="pt-BR" dirty="0" smtClean="0"/>
              <a:t>What mix of social classes, ethnic and racial groups, religions, languages does a country have?  How deep are these cleavages and to what degree do they separated people or form social boundaries?  Which cleavages have the most significant impact on the political system?</a:t>
            </a:r>
          </a:p>
          <a:p>
            <a:r>
              <a:rPr lang="pt-BR" b="1" dirty="0" smtClean="0"/>
              <a:t>Cleavages and political institutions:  </a:t>
            </a:r>
            <a:r>
              <a:rPr lang="pt-BR" dirty="0" smtClean="0"/>
              <a:t>How are the cleavages expressed politically?  Is political party membership based on  cleavages? Do these cleavages block some groups from fully participating in government?  Do political elites usually come from one group or another?</a:t>
            </a:r>
            <a:endParaRPr lang="en-US" dirty="0"/>
          </a:p>
        </p:txBody>
      </p:sp>
    </p:spTree>
    <p:extLst>
      <p:ext uri="{BB962C8B-B14F-4D97-AF65-F5344CB8AC3E}">
        <p14:creationId xmlns:p14="http://schemas.microsoft.com/office/powerpoint/2010/main" val="190253216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Comparing Citizen/State Relationships</a:t>
            </a:r>
            <a:endParaRPr lang="en-US" dirty="0"/>
          </a:p>
        </p:txBody>
      </p:sp>
      <p:sp>
        <p:nvSpPr>
          <p:cNvPr id="3" name="Content Placeholder 2"/>
          <p:cNvSpPr>
            <a:spLocks noGrp="1"/>
          </p:cNvSpPr>
          <p:nvPr>
            <p:ph idx="1"/>
          </p:nvPr>
        </p:nvSpPr>
        <p:spPr/>
        <p:txBody>
          <a:bodyPr>
            <a:normAutofit/>
          </a:bodyPr>
          <a:lstStyle/>
          <a:p>
            <a:r>
              <a:rPr lang="pt-BR" sz="2400" b="1" dirty="0" smtClean="0"/>
              <a:t>ATTITUDES AND BELIEFS OF CITIZENS:  Do citizens trust their govt?  Do they believe govt cares about what they think? Do citizens feel govt affects their lives in significant ways?</a:t>
            </a:r>
          </a:p>
          <a:p>
            <a:r>
              <a:rPr lang="pt-BR" sz="2400" b="1" dirty="0" smtClean="0"/>
              <a:t>POLITICAL SOCIALIZATION: How do citizens learn about politics in their country?  Does electronic and print media shape their learning?  If so, how much of their effort might you call “propaganda”?  How do children learn about politics?</a:t>
            </a:r>
          </a:p>
        </p:txBody>
      </p:sp>
    </p:spTree>
    <p:extLst>
      <p:ext uri="{BB962C8B-B14F-4D97-AF65-F5344CB8AC3E}">
        <p14:creationId xmlns:p14="http://schemas.microsoft.com/office/powerpoint/2010/main" val="326262252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a:t>TYPES OF POLITICAL PARTICIPATION:  </a:t>
            </a:r>
            <a:br>
              <a:rPr lang="pt-BR" dirty="0"/>
            </a:br>
            <a:endParaRPr lang="en-US" dirty="0"/>
          </a:p>
        </p:txBody>
      </p:sp>
      <p:sp>
        <p:nvSpPr>
          <p:cNvPr id="3" name="Content Placeholder 2"/>
          <p:cNvSpPr>
            <a:spLocks noGrp="1"/>
          </p:cNvSpPr>
          <p:nvPr>
            <p:ph idx="1"/>
          </p:nvPr>
        </p:nvSpPr>
        <p:spPr/>
        <p:txBody>
          <a:bodyPr>
            <a:normAutofit fontScale="92500" lnSpcReduction="10000"/>
          </a:bodyPr>
          <a:lstStyle/>
          <a:p>
            <a:pPr lvl="1"/>
            <a:r>
              <a:rPr lang="pt-BR" sz="2000" b="1" dirty="0" smtClean="0"/>
              <a:t>Authoritarian governments</a:t>
            </a:r>
            <a:r>
              <a:rPr lang="pt-BR" sz="2000" b="1" dirty="0"/>
              <a:t>: citizens contact govt through SUBJECT ACTIVITIES that involve OBEDIENCE.  </a:t>
            </a:r>
            <a:endParaRPr lang="pt-BR" sz="2000" b="1" dirty="0" smtClean="0"/>
          </a:p>
          <a:p>
            <a:pPr lvl="2"/>
            <a:r>
              <a:rPr lang="pt-BR" sz="2000" b="1" dirty="0" smtClean="0"/>
              <a:t>Ex</a:t>
            </a:r>
            <a:r>
              <a:rPr lang="pt-BR" sz="2000" b="1" dirty="0"/>
              <a:t>: obeying laws, following military orders, paying </a:t>
            </a:r>
            <a:r>
              <a:rPr lang="pt-BR" sz="2000" b="1" dirty="0" smtClean="0"/>
              <a:t>taxes.</a:t>
            </a:r>
            <a:endParaRPr lang="pt-BR" sz="2000" b="1" dirty="0"/>
          </a:p>
          <a:p>
            <a:pPr lvl="1"/>
            <a:r>
              <a:rPr lang="pt-BR" sz="2000" b="1" dirty="0"/>
              <a:t>Democratic </a:t>
            </a:r>
            <a:r>
              <a:rPr lang="pt-BR" sz="2000" b="1" dirty="0" smtClean="0"/>
              <a:t>governments</a:t>
            </a:r>
            <a:r>
              <a:rPr lang="pt-BR" sz="2000" b="1" dirty="0"/>
              <a:t>: citizens play more active role in political process.  </a:t>
            </a:r>
            <a:endParaRPr lang="pt-BR" sz="2000" b="1" dirty="0" smtClean="0"/>
          </a:p>
          <a:p>
            <a:pPr lvl="2"/>
            <a:r>
              <a:rPr lang="pt-BR" sz="2000" b="1" dirty="0" smtClean="0"/>
              <a:t>VOTING </a:t>
            </a:r>
            <a:r>
              <a:rPr lang="pt-BR" sz="2000" b="1" dirty="0"/>
              <a:t>is most common type of participation.  </a:t>
            </a:r>
            <a:endParaRPr lang="pt-BR" sz="2000" b="1" dirty="0" smtClean="0"/>
          </a:p>
          <a:p>
            <a:pPr lvl="2"/>
            <a:r>
              <a:rPr lang="pt-BR" sz="2000" b="1" dirty="0" smtClean="0"/>
              <a:t>Other types of participation: working for political candidates, attending political meetings or rallies, contributing money to campaigns, joining political clubs or parties, joining interest groups that work directly on influencing political process or policymaking. </a:t>
            </a:r>
            <a:endParaRPr lang="en-US" sz="2000" b="1" dirty="0"/>
          </a:p>
        </p:txBody>
      </p:sp>
    </p:spTree>
    <p:extLst>
      <p:ext uri="{BB962C8B-B14F-4D97-AF65-F5344CB8AC3E}">
        <p14:creationId xmlns:p14="http://schemas.microsoft.com/office/powerpoint/2010/main" val="175957060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More Comparing Citizen/State relations</a:t>
            </a:r>
            <a:endParaRPr lang="en-US" dirty="0"/>
          </a:p>
        </p:txBody>
      </p:sp>
      <p:sp>
        <p:nvSpPr>
          <p:cNvPr id="3" name="Content Placeholder 2"/>
          <p:cNvSpPr>
            <a:spLocks noGrp="1"/>
          </p:cNvSpPr>
          <p:nvPr>
            <p:ph idx="1"/>
          </p:nvPr>
        </p:nvSpPr>
        <p:spPr/>
        <p:txBody>
          <a:bodyPr>
            <a:normAutofit lnSpcReduction="10000"/>
          </a:bodyPr>
          <a:lstStyle/>
          <a:p>
            <a:r>
              <a:rPr lang="pt-BR" dirty="0" smtClean="0"/>
              <a:t>VOTING BEHAVIOR:  Do citizens in  the country have regular elections?  If so, are the elections truly competitive?  If not, what si the purpose of elections?  What citizens are eligible to vote and how many actually vote?  Do politicians pay attention to elections?  Do elections affect policymaking?</a:t>
            </a:r>
          </a:p>
          <a:p>
            <a:r>
              <a:rPr lang="pt-BR" dirty="0" smtClean="0"/>
              <a:t>FACTORS THAT INFLUENCE POLITICAL BELIEFS AND BEHAVIORS:  consider the important cleavages in the country, do they make a difference in citizen’s pol beliefs and behaviors? </a:t>
            </a:r>
          </a:p>
          <a:p>
            <a:pPr lvl="1"/>
            <a:r>
              <a:rPr lang="pt-BR" dirty="0" smtClean="0"/>
              <a:t>Ex: Do lower classes vote for one political party or the other?</a:t>
            </a:r>
            <a:r>
              <a:rPr lang="en-US" dirty="0" smtClean="0"/>
              <a:t> Are women’s beliefs and behaviors different from those of men?  Are younger people as likely to vote as older people?  Do people in rural areas participate in government?</a:t>
            </a:r>
            <a:endParaRPr lang="pt-BR" dirty="0" smtClean="0"/>
          </a:p>
        </p:txBody>
      </p:sp>
    </p:spTree>
    <p:extLst>
      <p:ext uri="{BB962C8B-B14F-4D97-AF65-F5344CB8AC3E}">
        <p14:creationId xmlns:p14="http://schemas.microsoft.com/office/powerpoint/2010/main" val="387730959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SOCIAL CLEAVAGES</a:t>
            </a:r>
            <a:endParaRPr lang="en-US" dirty="0"/>
          </a:p>
        </p:txBody>
      </p:sp>
      <p:sp>
        <p:nvSpPr>
          <p:cNvPr id="3" name="Content Placeholder 2"/>
          <p:cNvSpPr>
            <a:spLocks noGrp="1"/>
          </p:cNvSpPr>
          <p:nvPr>
            <p:ph idx="1"/>
          </p:nvPr>
        </p:nvSpPr>
        <p:spPr>
          <a:xfrm>
            <a:off x="498474" y="1295400"/>
            <a:ext cx="7556313" cy="4830763"/>
          </a:xfrm>
        </p:spPr>
        <p:txBody>
          <a:bodyPr>
            <a:normAutofit lnSpcReduction="10000"/>
          </a:bodyPr>
          <a:lstStyle/>
          <a:p>
            <a:r>
              <a:rPr lang="pt-BR" b="1" dirty="0" smtClean="0"/>
              <a:t>SOCIAL CLASS:</a:t>
            </a:r>
            <a:r>
              <a:rPr lang="pt-BR" dirty="0" smtClean="0"/>
              <a:t>  class awareness declined in industrial and post-industrial societies, still an important base for cleavages. </a:t>
            </a:r>
          </a:p>
          <a:p>
            <a:pPr lvl="1"/>
            <a:r>
              <a:rPr lang="pt-BR" dirty="0" smtClean="0"/>
              <a:t>Huge in Great Britain where traditionally middle class voters supported Tories and working class voters supported Labour Party. </a:t>
            </a:r>
          </a:p>
          <a:p>
            <a:pPr lvl="2"/>
            <a:r>
              <a:rPr lang="pt-BR" dirty="0" smtClean="0"/>
              <a:t>In LDCs class tensions may appear between landless peasants and property owners</a:t>
            </a:r>
          </a:p>
          <a:p>
            <a:pPr lvl="2"/>
            <a:r>
              <a:rPr lang="pt-BR" dirty="0" smtClean="0"/>
              <a:t>India, vestiges of caste system (now illegal) slowed India’s movement toward full democracy and political participation.</a:t>
            </a:r>
          </a:p>
          <a:p>
            <a:pPr lvl="1"/>
            <a:r>
              <a:rPr lang="pt-BR" b="1" dirty="0" smtClean="0"/>
              <a:t>ETHNIC CLEAVAGES: </a:t>
            </a:r>
            <a:r>
              <a:rPr lang="pt-BR" dirty="0" smtClean="0"/>
              <a:t>Clearly most divisive and explosive social cleavages in countries at all levels of development.  </a:t>
            </a:r>
          </a:p>
          <a:p>
            <a:pPr lvl="2"/>
            <a:r>
              <a:rPr lang="pt-BR" dirty="0" smtClean="0"/>
              <a:t>Ethnic clashes cause of several full-scale civil wars in the former Yugoslavia, some of the former USSR republics, and African countries such as Liberia, Rwanda and Angola. </a:t>
            </a:r>
          </a:p>
          <a:p>
            <a:pPr lvl="2"/>
            <a:r>
              <a:rPr lang="pt-BR" b="1" dirty="0" smtClean="0"/>
              <a:t>Based on different cultural identities including religion and language and are important to consider in APCG. </a:t>
            </a:r>
          </a:p>
          <a:p>
            <a:pPr lvl="2"/>
            <a:endParaRPr lang="en-US" dirty="0"/>
          </a:p>
        </p:txBody>
      </p:sp>
    </p:spTree>
    <p:extLst>
      <p:ext uri="{BB962C8B-B14F-4D97-AF65-F5344CB8AC3E}">
        <p14:creationId xmlns:p14="http://schemas.microsoft.com/office/powerpoint/2010/main" val="258708875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SOCIAL CLEAVAGES (cont)</a:t>
            </a:r>
            <a:endParaRPr lang="en-US" dirty="0"/>
          </a:p>
        </p:txBody>
      </p:sp>
      <p:sp>
        <p:nvSpPr>
          <p:cNvPr id="3" name="Content Placeholder 2"/>
          <p:cNvSpPr>
            <a:spLocks noGrp="1"/>
          </p:cNvSpPr>
          <p:nvPr>
            <p:ph idx="1"/>
          </p:nvPr>
        </p:nvSpPr>
        <p:spPr>
          <a:xfrm>
            <a:off x="228601" y="1371600"/>
            <a:ext cx="7848600" cy="5364163"/>
          </a:xfrm>
        </p:spPr>
        <p:txBody>
          <a:bodyPr>
            <a:normAutofit/>
          </a:bodyPr>
          <a:lstStyle/>
          <a:p>
            <a:r>
              <a:rPr lang="pt-BR" b="1" dirty="0" smtClean="0"/>
              <a:t>RELIGIOUS CLEAVAGES: </a:t>
            </a:r>
            <a:r>
              <a:rPr lang="pt-BR" dirty="0" smtClean="0"/>
              <a:t>religious differences can be closely intertwined with ethnicity.  However religious differences can exist among people of similar ethnic backgrounds.</a:t>
            </a:r>
          </a:p>
          <a:p>
            <a:pPr lvl="1"/>
            <a:r>
              <a:rPr lang="pt-BR" dirty="0" smtClean="0"/>
              <a:t>EX: conflict in N Ireland has a strong religious dimension with the Irish nationalists being ardent Catholics and the loyalists strong Protestants.  </a:t>
            </a:r>
          </a:p>
          <a:p>
            <a:pPr lvl="1"/>
            <a:r>
              <a:rPr lang="pt-BR" dirty="0" smtClean="0"/>
              <a:t>EX: USA between fundamentalist and non-fundamentalist Christians</a:t>
            </a:r>
          </a:p>
          <a:p>
            <a:r>
              <a:rPr lang="pt-BR" b="1" dirty="0" smtClean="0"/>
              <a:t>REGIONAL CLEAVAGES:  </a:t>
            </a:r>
            <a:r>
              <a:rPr lang="pt-BR" dirty="0" smtClean="0"/>
              <a:t>diffeing political values and attitudes characterize people living in different geographic regions.  These populations compete for government resources such as money, jobs and development projects.  Regional differences are often linked to varying degrees of economic development. </a:t>
            </a:r>
          </a:p>
          <a:p>
            <a:pPr lvl="1"/>
            <a:r>
              <a:rPr lang="pt-BR" dirty="0" smtClean="0"/>
              <a:t>Ex:  Nordeste vs. South of Brazil, regional conflicts in Nigeria based on economic inequalities led to secession of BIAFRA and Civil War.</a:t>
            </a:r>
            <a:endParaRPr lang="en-US" dirty="0"/>
          </a:p>
        </p:txBody>
      </p:sp>
    </p:spTree>
    <p:extLst>
      <p:ext uri="{BB962C8B-B14F-4D97-AF65-F5344CB8AC3E}">
        <p14:creationId xmlns:p14="http://schemas.microsoft.com/office/powerpoint/2010/main" val="149331321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CLEAVAGES: CROSS-CUTTING vs. COINCIDING</a:t>
            </a:r>
            <a:endParaRPr lang="en-US" dirty="0"/>
          </a:p>
        </p:txBody>
      </p:sp>
      <p:sp>
        <p:nvSpPr>
          <p:cNvPr id="3" name="Content Placeholder 2"/>
          <p:cNvSpPr>
            <a:spLocks noGrp="1"/>
          </p:cNvSpPr>
          <p:nvPr>
            <p:ph idx="1"/>
          </p:nvPr>
        </p:nvSpPr>
        <p:spPr>
          <a:xfrm>
            <a:off x="498474" y="1981200"/>
            <a:ext cx="7731126" cy="4648200"/>
          </a:xfrm>
        </p:spPr>
        <p:txBody>
          <a:bodyPr>
            <a:normAutofit fontScale="92500" lnSpcReduction="20000"/>
          </a:bodyPr>
          <a:lstStyle/>
          <a:p>
            <a:r>
              <a:rPr lang="pt-BR" b="1" dirty="0" smtClean="0"/>
              <a:t>Coinciding Cleavages: </a:t>
            </a:r>
            <a:r>
              <a:rPr lang="pt-BR" dirty="0" smtClean="0"/>
              <a:t>When every dispute aligns the same groups against each other.  This is very divisive and can lead to major conflicts.  </a:t>
            </a:r>
          </a:p>
          <a:p>
            <a:pPr lvl="1"/>
            <a:r>
              <a:rPr lang="pt-BR" dirty="0" smtClean="0"/>
              <a:t>Ex:  Northern Ireland.  Catholics v. Protestants, Nationalists v. Loyalists, Irish v. British, working class and poor v. Middle class and wealthy, no representation v. Political elites...  These cleavages are all pitting the same people against each other!</a:t>
            </a:r>
          </a:p>
          <a:p>
            <a:r>
              <a:rPr lang="pt-BR" b="1" dirty="0" smtClean="0"/>
              <a:t>Cross-cutting Cleavages:  </a:t>
            </a:r>
            <a:r>
              <a:rPr lang="pt-BR" dirty="0" smtClean="0"/>
              <a:t>divide society into many potential groups that may conflict on one issue but cooperate on another and they tend to keep social conflict to more moderate levels.  </a:t>
            </a:r>
          </a:p>
          <a:p>
            <a:pPr lvl="1"/>
            <a:r>
              <a:rPr lang="pt-BR" dirty="0" smtClean="0"/>
              <a:t>Ex:  Regional cleavages in Mexico divide society, Social Class would divide society differently, PAN vs. PRI vs. PRD along, different lines urban vs. Rural.  While cleavages sometimes coincide, not always.  </a:t>
            </a:r>
          </a:p>
          <a:p>
            <a:pPr lvl="1"/>
            <a:r>
              <a:rPr lang="pt-BR" dirty="0" smtClean="0"/>
              <a:t>Ex:  Racial cleavages in the US—blacks v. Whites v. Latinos, democrats v. Republicans, rich v. poor,  working class v. Middle class, urban v. rural, south v. North, south v. Coasts v. Midwest v. Rust Belt, Catholics v. Protestants, </a:t>
            </a:r>
            <a:endParaRPr lang="en-US" dirty="0"/>
          </a:p>
        </p:txBody>
      </p:sp>
    </p:spTree>
    <p:extLst>
      <p:ext uri="{BB962C8B-B14F-4D97-AF65-F5344CB8AC3E}">
        <p14:creationId xmlns:p14="http://schemas.microsoft.com/office/powerpoint/2010/main" val="280486636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SOCIAL MOVEMENTS</a:t>
            </a:r>
            <a:endParaRPr lang="en-US" dirty="0"/>
          </a:p>
        </p:txBody>
      </p:sp>
      <p:sp>
        <p:nvSpPr>
          <p:cNvPr id="3" name="Content Placeholder 2"/>
          <p:cNvSpPr>
            <a:spLocks noGrp="1"/>
          </p:cNvSpPr>
          <p:nvPr>
            <p:ph idx="1"/>
          </p:nvPr>
        </p:nvSpPr>
        <p:spPr>
          <a:xfrm>
            <a:off x="304800" y="1066800"/>
            <a:ext cx="7749987" cy="5059363"/>
          </a:xfrm>
        </p:spPr>
        <p:txBody>
          <a:bodyPr>
            <a:normAutofit fontScale="92500" lnSpcReduction="10000"/>
          </a:bodyPr>
          <a:lstStyle/>
          <a:p>
            <a:r>
              <a:rPr lang="pt-BR" dirty="0" smtClean="0"/>
              <a:t>Organized collective activities that aim to bring about or resist fundamental change in an existing group or society.  </a:t>
            </a:r>
          </a:p>
          <a:p>
            <a:r>
              <a:rPr lang="pt-BR" dirty="0" smtClean="0"/>
              <a:t>Try to influence political leaders to make policy decisions that support their goals</a:t>
            </a:r>
          </a:p>
          <a:p>
            <a:r>
              <a:rPr lang="pt-BR" dirty="0" smtClean="0"/>
              <a:t>Step outside traditional channels to bring abot social change</a:t>
            </a:r>
          </a:p>
          <a:p>
            <a:r>
              <a:rPr lang="pt-BR" dirty="0" smtClean="0"/>
              <a:t>Take stands on issues that push others in mainstream society to reconsider their positions</a:t>
            </a:r>
          </a:p>
          <a:p>
            <a:r>
              <a:rPr lang="pt-BR" dirty="0" smtClean="0"/>
              <a:t>Ex:  Leaders in women’s suffrage movement in Britain and USA considered radicals, but goals eventually accomplished</a:t>
            </a:r>
            <a:r>
              <a:rPr lang="en-US" dirty="0" smtClean="0"/>
              <a:t>.</a:t>
            </a:r>
          </a:p>
          <a:p>
            <a:r>
              <a:rPr lang="pt-BR" dirty="0" smtClean="0"/>
              <a:t>Modern Civil Rights Movement in US, collective action that influences state, local and national govts to support racial equality, ANC wanted to overthrow the state supported system of apartheid, finally had them ligt the ban, etc.  Even “failed” social movements can often influence political opinion. </a:t>
            </a:r>
          </a:p>
        </p:txBody>
      </p:sp>
    </p:spTree>
    <p:extLst>
      <p:ext uri="{BB962C8B-B14F-4D97-AF65-F5344CB8AC3E}">
        <p14:creationId xmlns:p14="http://schemas.microsoft.com/office/powerpoint/2010/main" val="9322326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b="1" dirty="0" smtClean="0"/>
              <a:t>New comparative trends: </a:t>
            </a:r>
            <a:br>
              <a:rPr lang="pt-BR" b="1" dirty="0" smtClean="0"/>
            </a:br>
            <a:r>
              <a:rPr lang="pt-BR" b="1" dirty="0" smtClean="0"/>
              <a:t>Political Change</a:t>
            </a:r>
            <a:endParaRPr lang="en-US" b="1" dirty="0"/>
          </a:p>
        </p:txBody>
      </p:sp>
      <p:sp>
        <p:nvSpPr>
          <p:cNvPr id="3" name="Content Placeholder 2"/>
          <p:cNvSpPr>
            <a:spLocks noGrp="1"/>
          </p:cNvSpPr>
          <p:nvPr>
            <p:ph idx="1"/>
          </p:nvPr>
        </p:nvSpPr>
        <p:spPr/>
        <p:txBody>
          <a:bodyPr>
            <a:normAutofit/>
          </a:bodyPr>
          <a:lstStyle/>
          <a:p>
            <a:r>
              <a:rPr lang="pt-BR" sz="2800" b="1" dirty="0" smtClean="0"/>
              <a:t>No longer ruled by Cold War and two superpowers</a:t>
            </a:r>
          </a:p>
          <a:p>
            <a:r>
              <a:rPr lang="pt-BR" sz="2800" b="1" dirty="0" smtClean="0"/>
              <a:t>Look at the impact of change on different countries</a:t>
            </a:r>
          </a:p>
          <a:p>
            <a:pPr lvl="1"/>
            <a:r>
              <a:rPr lang="pt-BR" sz="2800" b="1" dirty="0" smtClean="0"/>
              <a:t>Globalization trends</a:t>
            </a:r>
          </a:p>
          <a:p>
            <a:pPr lvl="1"/>
            <a:r>
              <a:rPr lang="pt-BR" sz="2800" b="1" dirty="0" smtClean="0"/>
              <a:t>Democratization</a:t>
            </a:r>
          </a:p>
          <a:p>
            <a:pPr lvl="1"/>
            <a:r>
              <a:rPr lang="pt-BR" sz="2800" b="1" dirty="0" smtClean="0"/>
              <a:t>Trade liberalization</a:t>
            </a:r>
          </a:p>
          <a:p>
            <a:pPr lvl="1"/>
            <a:r>
              <a:rPr lang="pt-BR" sz="2800" b="1" dirty="0" smtClean="0"/>
              <a:t>Resurgence of ethnic identities, etc.</a:t>
            </a:r>
            <a:endParaRPr lang="en-US" sz="2800" b="1" dirty="0"/>
          </a:p>
        </p:txBody>
      </p:sp>
    </p:spTree>
    <p:extLst>
      <p:ext uri="{BB962C8B-B14F-4D97-AF65-F5344CB8AC3E}">
        <p14:creationId xmlns:p14="http://schemas.microsoft.com/office/powerpoint/2010/main" val="290192209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CIVIL SOCIETY</a:t>
            </a:r>
            <a:endParaRPr lang="en-US" dirty="0"/>
          </a:p>
        </p:txBody>
      </p:sp>
      <p:pic>
        <p:nvPicPr>
          <p:cNvPr id="4" name="Content Placeholder 3" descr="StrategicDialogue.jpg"/>
          <p:cNvPicPr>
            <a:picLocks noGrp="1" noChangeAspect="1"/>
          </p:cNvPicPr>
          <p:nvPr>
            <p:ph idx="1"/>
          </p:nvPr>
        </p:nvPicPr>
        <p:blipFill>
          <a:blip r:embed="rId2" cstate="print"/>
          <a:stretch>
            <a:fillRect/>
          </a:stretch>
        </p:blipFill>
        <p:spPr>
          <a:xfrm>
            <a:off x="762000" y="4067175"/>
            <a:ext cx="3848100" cy="2790825"/>
          </a:xfrm>
        </p:spPr>
      </p:pic>
      <p:pic>
        <p:nvPicPr>
          <p:cNvPr id="5" name="Picture 4" descr="CS as countervailing force.gif"/>
          <p:cNvPicPr>
            <a:picLocks noChangeAspect="1"/>
          </p:cNvPicPr>
          <p:nvPr/>
        </p:nvPicPr>
        <p:blipFill>
          <a:blip r:embed="rId3" cstate="print"/>
          <a:stretch>
            <a:fillRect/>
          </a:stretch>
        </p:blipFill>
        <p:spPr>
          <a:xfrm>
            <a:off x="3810000" y="139148"/>
            <a:ext cx="4648200" cy="3880236"/>
          </a:xfrm>
          <a:prstGeom prst="rect">
            <a:avLst/>
          </a:prstGeom>
        </p:spPr>
      </p:pic>
      <p:pic>
        <p:nvPicPr>
          <p:cNvPr id="6" name="Picture 5" descr="cs-ngoani.gif"/>
          <p:cNvPicPr>
            <a:picLocks noChangeAspect="1"/>
          </p:cNvPicPr>
          <p:nvPr/>
        </p:nvPicPr>
        <p:blipFill>
          <a:blip r:embed="rId4" cstate="print"/>
          <a:stretch>
            <a:fillRect/>
          </a:stretch>
        </p:blipFill>
        <p:spPr>
          <a:xfrm>
            <a:off x="6324600" y="4114800"/>
            <a:ext cx="2590800" cy="2590800"/>
          </a:xfrm>
          <a:prstGeom prst="rect">
            <a:avLst/>
          </a:prstGeom>
        </p:spPr>
      </p:pic>
      <p:pic>
        <p:nvPicPr>
          <p:cNvPr id="7" name="Picture 6" descr="civil-society2-300x262.jpg"/>
          <p:cNvPicPr>
            <a:picLocks noChangeAspect="1"/>
          </p:cNvPicPr>
          <p:nvPr/>
        </p:nvPicPr>
        <p:blipFill>
          <a:blip r:embed="rId5" cstate="print"/>
          <a:stretch>
            <a:fillRect/>
          </a:stretch>
        </p:blipFill>
        <p:spPr>
          <a:xfrm>
            <a:off x="838200" y="1295400"/>
            <a:ext cx="2857500" cy="2495550"/>
          </a:xfrm>
          <a:prstGeom prst="rect">
            <a:avLst/>
          </a:prstGeom>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CIVIL SOCIETY</a:t>
            </a:r>
            <a:endParaRPr lang="en-US" dirty="0"/>
          </a:p>
        </p:txBody>
      </p:sp>
      <p:sp>
        <p:nvSpPr>
          <p:cNvPr id="3" name="Content Placeholder 2"/>
          <p:cNvSpPr>
            <a:spLocks noGrp="1"/>
          </p:cNvSpPr>
          <p:nvPr>
            <p:ph idx="1"/>
          </p:nvPr>
        </p:nvSpPr>
        <p:spPr>
          <a:xfrm>
            <a:off x="381000" y="1143000"/>
            <a:ext cx="7673787" cy="4983163"/>
          </a:xfrm>
        </p:spPr>
        <p:txBody>
          <a:bodyPr>
            <a:normAutofit fontScale="77500" lnSpcReduction="20000"/>
          </a:bodyPr>
          <a:lstStyle/>
          <a:p>
            <a:r>
              <a:rPr lang="pt-BR" dirty="0" smtClean="0"/>
              <a:t>Organizations outside the gov tlarger than family that help people define and advance their own interests</a:t>
            </a:r>
          </a:p>
          <a:p>
            <a:r>
              <a:rPr lang="pt-BR" dirty="0" smtClean="0"/>
              <a:t>Stronger in liberal democracies where individual freedoms valued and protected</a:t>
            </a:r>
          </a:p>
          <a:p>
            <a:r>
              <a:rPr lang="pt-BR" dirty="0" smtClean="0"/>
              <a:t>Orgs may represent class, religious or ethnic interests or they may cross them.  They create strong personal bonds that exist outside of govt controls.</a:t>
            </a:r>
          </a:p>
          <a:p>
            <a:r>
              <a:rPr lang="pt-BR" dirty="0" smtClean="0"/>
              <a:t>Civil Society helps define people’s relationship to and role in politics an community affairs</a:t>
            </a:r>
          </a:p>
          <a:p>
            <a:r>
              <a:rPr lang="pt-BR" dirty="0" smtClean="0"/>
              <a:t>Some groups inherently apolitical, still are important to liberty because they allow people to articulate and promote what is important to them</a:t>
            </a:r>
          </a:p>
          <a:p>
            <a:r>
              <a:rPr lang="pt-BR" dirty="0" smtClean="0"/>
              <a:t>Civil Society checks power of the state, prevents “tyranny of the majority”</a:t>
            </a:r>
          </a:p>
          <a:p>
            <a:r>
              <a:rPr lang="pt-BR" dirty="0" smtClean="0"/>
              <a:t>Advocacy groups, social networks, media...all part of CS</a:t>
            </a:r>
          </a:p>
          <a:p>
            <a:r>
              <a:rPr lang="pt-BR" dirty="0" smtClean="0"/>
              <a:t>Name some groups that are part of civil society in Brazil, in the United States</a:t>
            </a:r>
            <a:endParaRPr lang="en-US" dirty="0"/>
          </a:p>
        </p:txBody>
      </p:sp>
    </p:spTree>
    <p:extLst>
      <p:ext uri="{BB962C8B-B14F-4D97-AF65-F5344CB8AC3E}">
        <p14:creationId xmlns:p14="http://schemas.microsoft.com/office/powerpoint/2010/main" val="278932823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21st Century: </a:t>
            </a:r>
            <a:br>
              <a:rPr lang="pt-BR" dirty="0" smtClean="0"/>
            </a:br>
            <a:r>
              <a:rPr lang="pt-BR" dirty="0" smtClean="0"/>
              <a:t>GLOBAL CIVIL SOCIETY </a:t>
            </a:r>
            <a:endParaRPr lang="en-US" dirty="0"/>
          </a:p>
        </p:txBody>
      </p:sp>
      <p:sp>
        <p:nvSpPr>
          <p:cNvPr id="3" name="Content Placeholder 2"/>
          <p:cNvSpPr>
            <a:spLocks noGrp="1"/>
          </p:cNvSpPr>
          <p:nvPr>
            <p:ph idx="1"/>
          </p:nvPr>
        </p:nvSpPr>
        <p:spPr/>
        <p:txBody>
          <a:bodyPr>
            <a:normAutofit fontScale="85000" lnSpcReduction="20000"/>
          </a:bodyPr>
          <a:lstStyle/>
          <a:p>
            <a:r>
              <a:rPr lang="pt-BR" b="1" dirty="0" smtClean="0"/>
              <a:t>COSMOPOLITANISM: universal political order that draws its identity and values from everywhere is emerging</a:t>
            </a:r>
          </a:p>
          <a:p>
            <a:r>
              <a:rPr lang="pt-BR" b="1" dirty="0" smtClean="0"/>
              <a:t>NGOs are important part of global civil society and there are also informal civil society as people find common interests with other people who live in other corners of the globe.</a:t>
            </a:r>
          </a:p>
          <a:p>
            <a:r>
              <a:rPr lang="pt-BR" b="1" dirty="0" smtClean="0"/>
              <a:t>NGOS: national and international groups, independent of any state, that pursue policy objectives and foster public participation.</a:t>
            </a:r>
          </a:p>
          <a:p>
            <a:r>
              <a:rPr lang="pt-BR" b="1" dirty="0" smtClean="0"/>
              <a:t>Human rights and environmental groups provide international pressures that have impacted govt-citizen relations.</a:t>
            </a:r>
          </a:p>
          <a:p>
            <a:r>
              <a:rPr lang="pt-BR" b="1" dirty="0" smtClean="0"/>
              <a:t> Societal globalization changes def of who is US and who is THEM and reshapes a world previously defined in nationalistic terms.</a:t>
            </a:r>
          </a:p>
          <a:p>
            <a:r>
              <a:rPr lang="pt-BR" b="1" dirty="0" smtClean="0"/>
              <a:t>How do social networks and social media impact global civil society?</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Civil Society in Authoritarian States</a:t>
            </a:r>
            <a:endParaRPr lang="en-US" dirty="0"/>
          </a:p>
        </p:txBody>
      </p:sp>
      <p:sp>
        <p:nvSpPr>
          <p:cNvPr id="3" name="Content Placeholder 2"/>
          <p:cNvSpPr>
            <a:spLocks noGrp="1"/>
          </p:cNvSpPr>
          <p:nvPr>
            <p:ph idx="1"/>
          </p:nvPr>
        </p:nvSpPr>
        <p:spPr>
          <a:xfrm>
            <a:off x="381000" y="1905000"/>
            <a:ext cx="7772400" cy="4267200"/>
          </a:xfrm>
        </p:spPr>
        <p:txBody>
          <a:bodyPr>
            <a:noAutofit/>
          </a:bodyPr>
          <a:lstStyle/>
          <a:p>
            <a:r>
              <a:rPr lang="pt-BR" sz="3200" dirty="0" smtClean="0"/>
              <a:t>By their very nature, authoritarian states don’t encourage civil society as may be threat to power</a:t>
            </a:r>
          </a:p>
          <a:p>
            <a:r>
              <a:rPr lang="pt-BR" sz="3200" dirty="0" smtClean="0"/>
              <a:t>CS doesn’t necessarily disappear even in harshest authoritarian environments (EX: survival of Russian Orthodox Church and social reform movements in Eastern Europe during Communist rule.</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Civil Society in LDCs and NICs</a:t>
            </a:r>
            <a:br>
              <a:rPr lang="pt-BR" dirty="0" smtClean="0"/>
            </a:br>
            <a:endParaRPr lang="en-US" dirty="0"/>
          </a:p>
        </p:txBody>
      </p:sp>
      <p:sp>
        <p:nvSpPr>
          <p:cNvPr id="3" name="Content Placeholder 2"/>
          <p:cNvSpPr>
            <a:spLocks noGrp="1"/>
          </p:cNvSpPr>
          <p:nvPr>
            <p:ph idx="1"/>
          </p:nvPr>
        </p:nvSpPr>
        <p:spPr>
          <a:xfrm>
            <a:off x="381000" y="1447800"/>
            <a:ext cx="7556313" cy="4144963"/>
          </a:xfrm>
        </p:spPr>
        <p:txBody>
          <a:bodyPr>
            <a:normAutofit fontScale="92500" lnSpcReduction="10000"/>
          </a:bodyPr>
          <a:lstStyle/>
          <a:p>
            <a:r>
              <a:rPr lang="pt-BR" sz="2400" b="1" dirty="0" smtClean="0"/>
              <a:t>Civil Society is generally weak in LDCs and NICs</a:t>
            </a:r>
          </a:p>
          <a:p>
            <a:pPr lvl="1"/>
            <a:r>
              <a:rPr lang="pt-BR" sz="2400" b="1" dirty="0" smtClean="0"/>
              <a:t>Individuals tend to be divided by ethnic, relicious, economic, or social boundaries and don’t identify with groups beyond their immediate surroundings that could help them articulate their interests to the govt.  </a:t>
            </a:r>
          </a:p>
          <a:p>
            <a:pPr lvl="1"/>
            <a:r>
              <a:rPr lang="pt-BR" sz="2400" b="1" dirty="0" smtClean="0"/>
              <a:t>Civic education is important so population knows what their democratic rights are and how to use them.</a:t>
            </a:r>
          </a:p>
          <a:p>
            <a:pPr lvl="1"/>
            <a:r>
              <a:rPr lang="pt-BR" sz="2400" b="1" dirty="0" smtClean="0"/>
              <a:t>Positive sign for CS in LDCs is more women participating in NGOs, esp that deal with health, gender, environmental and poverty issues.</a:t>
            </a:r>
            <a:endParaRPr lang="en-US" sz="2400" b="1" dirty="0" smtClean="0"/>
          </a:p>
          <a:p>
            <a:endParaRPr lang="en-US"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TOPIC FIVE: </a:t>
            </a:r>
            <a:br>
              <a:rPr lang="pt-BR" dirty="0" smtClean="0"/>
            </a:br>
            <a:r>
              <a:rPr lang="pt-BR" dirty="0" smtClean="0"/>
              <a:t>POLITICAL INSTITUTIONS</a:t>
            </a:r>
            <a:endParaRPr lang="en-US" dirty="0"/>
          </a:p>
        </p:txBody>
      </p:sp>
      <p:sp>
        <p:nvSpPr>
          <p:cNvPr id="3" name="Content Placeholder 2"/>
          <p:cNvSpPr>
            <a:spLocks noGrp="1"/>
          </p:cNvSpPr>
          <p:nvPr>
            <p:ph idx="1"/>
          </p:nvPr>
        </p:nvSpPr>
        <p:spPr/>
        <p:txBody>
          <a:bodyPr/>
          <a:lstStyle/>
          <a:p>
            <a:r>
              <a:rPr lang="en-US" dirty="0" smtClean="0"/>
              <a:t>Structures of a political system that carry out the work of governing</a:t>
            </a:r>
          </a:p>
          <a:p>
            <a:r>
              <a:rPr lang="en-US" dirty="0" smtClean="0"/>
              <a:t>Some structures more elaborate than others</a:t>
            </a:r>
            <a:endParaRPr lang="en-US" dirty="0"/>
          </a:p>
          <a:p>
            <a:r>
              <a:rPr lang="en-US" dirty="0" smtClean="0"/>
              <a:t>Just because we have the same type of institutions in 2 countries doesn’t meant they each serve the same functions for their political system  (Legislature in one country may have much more power than in another country).</a:t>
            </a:r>
          </a:p>
          <a:p>
            <a:r>
              <a:rPr lang="en-US" dirty="0" smtClean="0"/>
              <a:t>Common political institutions: legislatures, executives, judicial systems, bureaucracies, armies, etc.</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Levels of Government</a:t>
            </a:r>
            <a:endParaRPr lang="en-US" dirty="0"/>
          </a:p>
        </p:txBody>
      </p:sp>
      <p:sp>
        <p:nvSpPr>
          <p:cNvPr id="3" name="Content Placeholder 2"/>
          <p:cNvSpPr>
            <a:spLocks noGrp="1"/>
          </p:cNvSpPr>
          <p:nvPr>
            <p:ph idx="1"/>
          </p:nvPr>
        </p:nvSpPr>
        <p:spPr>
          <a:xfrm>
            <a:off x="381000" y="1143000"/>
            <a:ext cx="7673787" cy="4983163"/>
          </a:xfrm>
        </p:spPr>
        <p:txBody>
          <a:bodyPr>
            <a:normAutofit lnSpcReduction="10000"/>
          </a:bodyPr>
          <a:lstStyle/>
          <a:p>
            <a:r>
              <a:rPr lang="en-US" dirty="0" smtClean="0"/>
              <a:t>All states fall on a continuum from the most concentrated amount of power to the least.</a:t>
            </a:r>
          </a:p>
          <a:p>
            <a:r>
              <a:rPr lang="en-US" dirty="0" smtClean="0"/>
              <a:t>Unitary system: concentrates all policymaking powers in one central geographic place (most countries are unitary states)</a:t>
            </a:r>
          </a:p>
          <a:p>
            <a:r>
              <a:rPr lang="en-US" dirty="0" smtClean="0"/>
              <a:t>Federal system divides the power between the central government and sub-national units. (often used in countries with large geographic areas and different regions or with very different groups in their population, Ex: USA, Brazil, Russia, Nigeria)</a:t>
            </a:r>
          </a:p>
          <a:p>
            <a:r>
              <a:rPr lang="en-US" dirty="0" err="1" smtClean="0"/>
              <a:t>Confederal</a:t>
            </a:r>
            <a:r>
              <a:rPr lang="en-US" dirty="0" smtClean="0"/>
              <a:t> system: spreads the power among many sub-units (such as states) and has a weak central government.  (this usually leads to a an inefficient government, Ex: CIS after fall of USSR, Articles of Confederation, Confederacy during US Civil War)</a:t>
            </a:r>
            <a:endParaRPr lang="en-US" dirty="0"/>
          </a:p>
        </p:txBody>
      </p:sp>
    </p:spTree>
    <p:extLst>
      <p:ext uri="{BB962C8B-B14F-4D97-AF65-F5344CB8AC3E}">
        <p14:creationId xmlns:p14="http://schemas.microsoft.com/office/powerpoint/2010/main" val="143274820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SUPRANATIONAL ORGANIZATION and GLOBALIZATION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Supranational Organizations: go beyond national boundaries, reflect a trend toward INTEGRATION.</a:t>
            </a:r>
          </a:p>
          <a:p>
            <a:r>
              <a:rPr lang="en-US" dirty="0" smtClean="0"/>
              <a:t>INTEGRATION:</a:t>
            </a:r>
          </a:p>
          <a:p>
            <a:pPr lvl="1"/>
            <a:r>
              <a:rPr lang="en-US" dirty="0" smtClean="0"/>
              <a:t> a process that encourages states to pool their sovereignty in order to gain political, economic and social clout.</a:t>
            </a:r>
          </a:p>
          <a:p>
            <a:pPr lvl="1"/>
            <a:r>
              <a:rPr lang="en-US" dirty="0" smtClean="0"/>
              <a:t>Binds states together with common policies and shared rules</a:t>
            </a:r>
          </a:p>
          <a:p>
            <a:pPr lvl="1"/>
            <a:r>
              <a:rPr lang="en-US" dirty="0">
                <a:sym typeface="Wingdings"/>
              </a:rPr>
              <a:t>Ex: EU, NAFTA, OPEC, NATO, </a:t>
            </a:r>
            <a:r>
              <a:rPr lang="en-US" dirty="0" smtClean="0">
                <a:sym typeface="Wingdings"/>
              </a:rPr>
              <a:t>UN</a:t>
            </a:r>
            <a:endParaRPr lang="en-US" dirty="0">
              <a:sym typeface="Wingdings"/>
            </a:endParaRPr>
          </a:p>
          <a:p>
            <a:r>
              <a:rPr lang="en-US" dirty="0" smtClean="0"/>
              <a:t>GLOBALIZATION</a:t>
            </a:r>
            <a:r>
              <a:rPr lang="en-US" dirty="0" smtClean="0">
                <a:sym typeface="Wingdings"/>
              </a:rPr>
              <a:t> integration of social, environmental, economic and cultural activities of nations resulting from more contact.</a:t>
            </a:r>
          </a:p>
          <a:p>
            <a:r>
              <a:rPr lang="en-US" dirty="0" smtClean="0">
                <a:sym typeface="Wingdings"/>
              </a:rPr>
              <a:t>FRAGMENTATION people base their loyalty on ethnicity, language, religion or cultural identity</a:t>
            </a:r>
          </a:p>
          <a:p>
            <a:r>
              <a:rPr lang="en-US" dirty="0" smtClean="0">
                <a:sym typeface="Wingdings"/>
              </a:rPr>
              <a:t>Transcend political boundaries between individual countries, change the nature of sovereignty.</a:t>
            </a:r>
          </a:p>
        </p:txBody>
      </p:sp>
    </p:spTree>
    <p:extLst>
      <p:ext uri="{BB962C8B-B14F-4D97-AF65-F5344CB8AC3E}">
        <p14:creationId xmlns:p14="http://schemas.microsoft.com/office/powerpoint/2010/main" val="304423264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CENTRIPETAL FORCES</a:t>
            </a:r>
            <a:r>
              <a:rPr lang="en-US" dirty="0" smtClean="0">
                <a:sym typeface="Wingdings"/>
              </a:rPr>
              <a:t> UNIFY, globalize</a:t>
            </a:r>
            <a:endParaRPr lang="en-US" dirty="0"/>
          </a:p>
        </p:txBody>
      </p:sp>
      <p:sp>
        <p:nvSpPr>
          <p:cNvPr id="3" name="Content Placeholder 2"/>
          <p:cNvSpPr>
            <a:spLocks noGrp="1"/>
          </p:cNvSpPr>
          <p:nvPr>
            <p:ph idx="1"/>
          </p:nvPr>
        </p:nvSpPr>
        <p:spPr/>
        <p:txBody>
          <a:bodyPr>
            <a:normAutofit lnSpcReduction="10000"/>
          </a:bodyPr>
          <a:lstStyle/>
          <a:p>
            <a:r>
              <a:rPr lang="en-US" dirty="0" smtClean="0"/>
              <a:t>CENTRIPETAL FORCES: Bind together the people of a state, strengthen it. </a:t>
            </a:r>
          </a:p>
          <a:p>
            <a:r>
              <a:rPr lang="en-US" dirty="0" smtClean="0"/>
              <a:t> Nationalism is a centripetal force, encourages allegiance to a country, promotes loyalty and commitment, encourage people to obey law and accept country’s ideologies, use of symbols (flags, rituals, holidays) to promote national unity.  </a:t>
            </a:r>
          </a:p>
          <a:p>
            <a:r>
              <a:rPr lang="en-US" dirty="0" smtClean="0"/>
              <a:t>Institutions (schools, armed forces, religion, fast and efficient transportation and communication systems, national broadcasting companies, etc.) are centripetal forces. </a:t>
            </a:r>
          </a:p>
          <a:p>
            <a:r>
              <a:rPr lang="en-US" dirty="0" smtClean="0"/>
              <a:t>These make it easier for the government to reach all of its citizens and make citizens have a more common identity</a:t>
            </a:r>
            <a:endParaRPr lang="en-US" dirty="0"/>
          </a:p>
        </p:txBody>
      </p:sp>
    </p:spTree>
    <p:extLst>
      <p:ext uri="{BB962C8B-B14F-4D97-AF65-F5344CB8AC3E}">
        <p14:creationId xmlns:p14="http://schemas.microsoft.com/office/powerpoint/2010/main" val="14295415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556313" cy="1676400"/>
          </a:xfrm>
        </p:spPr>
        <p:txBody>
          <a:bodyPr/>
          <a:lstStyle/>
          <a:p>
            <a:r>
              <a:rPr lang="en-US" dirty="0" smtClean="0"/>
              <a:t>Centrifugal forces</a:t>
            </a:r>
            <a:r>
              <a:rPr lang="en-US" dirty="0" smtClean="0">
                <a:sym typeface="Wingdings"/>
              </a:rPr>
              <a:t> divide, de-stabilize country</a:t>
            </a:r>
            <a:endParaRPr lang="en-US" dirty="0"/>
          </a:p>
        </p:txBody>
      </p:sp>
      <p:sp>
        <p:nvSpPr>
          <p:cNvPr id="3" name="Content Placeholder 2"/>
          <p:cNvSpPr>
            <a:spLocks noGrp="1"/>
          </p:cNvSpPr>
          <p:nvPr>
            <p:ph idx="1"/>
          </p:nvPr>
        </p:nvSpPr>
        <p:spPr>
          <a:xfrm>
            <a:off x="498474" y="1447800"/>
            <a:ext cx="7578726" cy="5105400"/>
          </a:xfrm>
        </p:spPr>
        <p:txBody>
          <a:bodyPr>
            <a:normAutofit fontScale="92500" lnSpcReduction="10000"/>
          </a:bodyPr>
          <a:lstStyle/>
          <a:p>
            <a:r>
              <a:rPr lang="en-US" b="1" dirty="0" smtClean="0"/>
              <a:t>If country not well organized or governed</a:t>
            </a:r>
            <a:r>
              <a:rPr lang="en-US" b="1" dirty="0" smtClean="0">
                <a:sym typeface="Wingdings"/>
              </a:rPr>
              <a:t> can lose loyalty of its citizens</a:t>
            </a:r>
          </a:p>
          <a:p>
            <a:r>
              <a:rPr lang="en-US" b="1" dirty="0" smtClean="0">
                <a:sym typeface="Wingdings"/>
              </a:rPr>
              <a:t>Weak institutions fail to provide cohesive support </a:t>
            </a:r>
            <a:r>
              <a:rPr lang="en-US" b="1" dirty="0" err="1" smtClean="0">
                <a:sym typeface="Wingdings"/>
              </a:rPr>
              <a:t>govt</a:t>
            </a:r>
            <a:r>
              <a:rPr lang="en-US" b="1" dirty="0" smtClean="0">
                <a:sym typeface="Wingdings"/>
              </a:rPr>
              <a:t> needs</a:t>
            </a:r>
          </a:p>
          <a:p>
            <a:r>
              <a:rPr lang="en-US" b="1" dirty="0" smtClean="0">
                <a:sym typeface="Wingdings"/>
              </a:rPr>
              <a:t>Strong institutions may also challenge the government for the loyalty of the people (Ex: 1917 USSR, Russian Orthodox church challenged Soviet </a:t>
            </a:r>
            <a:r>
              <a:rPr lang="en-US" b="1" dirty="0" err="1" smtClean="0">
                <a:sym typeface="Wingdings"/>
              </a:rPr>
              <a:t>govt</a:t>
            </a:r>
            <a:r>
              <a:rPr lang="en-US" b="1" dirty="0" smtClean="0">
                <a:sym typeface="Wingdings"/>
              </a:rPr>
              <a:t>, that is why it was banned, Church was a CENTRIFUGAL FORCE)</a:t>
            </a:r>
          </a:p>
          <a:p>
            <a:r>
              <a:rPr lang="en-US" b="1" dirty="0" smtClean="0">
                <a:sym typeface="Wingdings"/>
              </a:rPr>
              <a:t>Nationalism can be destabilizing force if different ethnic groups within country have more loyalty to ethnicity than to the state and its </a:t>
            </a:r>
            <a:r>
              <a:rPr lang="en-US" b="1" dirty="0" err="1" smtClean="0">
                <a:sym typeface="Wingdings"/>
              </a:rPr>
              <a:t>govt</a:t>
            </a:r>
            <a:r>
              <a:rPr lang="en-US" b="1" dirty="0" smtClean="0">
                <a:sym typeface="Wingdings"/>
              </a:rPr>
              <a:t> Separatist </a:t>
            </a:r>
            <a:r>
              <a:rPr lang="en-US" b="1" dirty="0" smtClean="0">
                <a:sym typeface="Wingdings"/>
              </a:rPr>
              <a:t>movements (were centrifugal forces in USSR, Lithuanians, </a:t>
            </a:r>
            <a:r>
              <a:rPr lang="en-US" b="1" dirty="0" smtClean="0">
                <a:sym typeface="Wingdings"/>
              </a:rPr>
              <a:t>Latvians</a:t>
            </a:r>
            <a:r>
              <a:rPr lang="en-US" b="1" dirty="0" smtClean="0">
                <a:sym typeface="Wingdings"/>
              </a:rPr>
              <a:t>, Georgians, Ukrainians, Armenians challenged </a:t>
            </a:r>
            <a:r>
              <a:rPr lang="en-US" b="1" dirty="0" err="1" smtClean="0">
                <a:sym typeface="Wingdings"/>
              </a:rPr>
              <a:t>govt</a:t>
            </a:r>
            <a:r>
              <a:rPr lang="en-US" b="1" dirty="0" smtClean="0">
                <a:sym typeface="Wingdings"/>
              </a:rPr>
              <a:t>)</a:t>
            </a:r>
          </a:p>
          <a:p>
            <a:r>
              <a:rPr lang="en-US" b="1" dirty="0" smtClean="0">
                <a:sym typeface="Wingdings"/>
              </a:rPr>
              <a:t>Peripheral locations, social and economic inequality Strengthen separatist movements</a:t>
            </a:r>
          </a:p>
        </p:txBody>
      </p:sp>
    </p:spTree>
    <p:extLst>
      <p:ext uri="{BB962C8B-B14F-4D97-AF65-F5344CB8AC3E}">
        <p14:creationId xmlns:p14="http://schemas.microsoft.com/office/powerpoint/2010/main" val="26749187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b="1" dirty="0" smtClean="0"/>
              <a:t>New comparative trends: </a:t>
            </a:r>
            <a:r>
              <a:rPr lang="pt-BR" dirty="0" smtClean="0"/>
              <a:t/>
            </a:r>
            <a:br>
              <a:rPr lang="pt-BR" dirty="0" smtClean="0"/>
            </a:br>
            <a:r>
              <a:rPr lang="pt-BR" sz="4000" b="1" dirty="0" smtClean="0"/>
              <a:t>Integration of Political-Economic Systems</a:t>
            </a:r>
            <a:endParaRPr lang="en-US" sz="4000" b="1" dirty="0"/>
          </a:p>
        </p:txBody>
      </p:sp>
      <p:sp>
        <p:nvSpPr>
          <p:cNvPr id="3" name="Content Placeholder 2"/>
          <p:cNvSpPr>
            <a:spLocks noGrp="1"/>
          </p:cNvSpPr>
          <p:nvPr>
            <p:ph idx="1"/>
          </p:nvPr>
        </p:nvSpPr>
        <p:spPr>
          <a:xfrm>
            <a:off x="498474" y="2819400"/>
            <a:ext cx="7556313" cy="3306763"/>
          </a:xfrm>
        </p:spPr>
        <p:txBody>
          <a:bodyPr>
            <a:normAutofit/>
          </a:bodyPr>
          <a:lstStyle/>
          <a:p>
            <a:r>
              <a:rPr lang="pt-BR" sz="2400" b="1" dirty="0" smtClean="0"/>
              <a:t>This goes beyond capitalism and communism...we need to look at how economic systems influence politics.</a:t>
            </a:r>
          </a:p>
          <a:p>
            <a:r>
              <a:rPr lang="pt-BR" sz="2400" b="1" dirty="0" smtClean="0"/>
              <a:t>Attitudes and behavior of citizens affected by economic inefficiency, economic inequality, and decision-making</a:t>
            </a:r>
            <a:r>
              <a:rPr lang="pt-BR" sz="2400" b="1" dirty="0" smtClean="0">
                <a:sym typeface="Wingdings" pitchFamily="2" charset="2"/>
              </a:rPr>
              <a:t>  they turn to government for solutions...if no solutions, then what?</a:t>
            </a:r>
            <a:endParaRPr lang="en-US" sz="2400" b="1" dirty="0"/>
          </a:p>
        </p:txBody>
      </p:sp>
    </p:spTree>
    <p:extLst>
      <p:ext uri="{BB962C8B-B14F-4D97-AF65-F5344CB8AC3E}">
        <p14:creationId xmlns:p14="http://schemas.microsoft.com/office/powerpoint/2010/main" val="60625562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DEVOLUTION</a:t>
            </a:r>
            <a:endParaRPr lang="en-US" dirty="0"/>
          </a:p>
        </p:txBody>
      </p:sp>
      <p:sp>
        <p:nvSpPr>
          <p:cNvPr id="3" name="Content Placeholder 2"/>
          <p:cNvSpPr>
            <a:spLocks noGrp="1"/>
          </p:cNvSpPr>
          <p:nvPr>
            <p:ph idx="1"/>
          </p:nvPr>
        </p:nvSpPr>
        <p:spPr>
          <a:xfrm>
            <a:off x="498474" y="1143000"/>
            <a:ext cx="7556313" cy="4983163"/>
          </a:xfrm>
        </p:spPr>
        <p:txBody>
          <a:bodyPr>
            <a:noAutofit/>
          </a:bodyPr>
          <a:lstStyle/>
          <a:p>
            <a:r>
              <a:rPr lang="en-US" b="1" dirty="0" smtClean="0"/>
              <a:t>Devolution of </a:t>
            </a:r>
            <a:r>
              <a:rPr lang="en-US" b="1" dirty="0" err="1" smtClean="0"/>
              <a:t>govt</a:t>
            </a:r>
            <a:r>
              <a:rPr lang="en-US" b="1" dirty="0" smtClean="0"/>
              <a:t> powers to sub-government is usually a reaction to centrifugal forces that divide and destabilize.</a:t>
            </a:r>
          </a:p>
          <a:p>
            <a:r>
              <a:rPr lang="en-US" b="1" dirty="0" smtClean="0"/>
              <a:t>THREE TYPES OF DEVOLUTIONARY FORCES:</a:t>
            </a:r>
          </a:p>
          <a:p>
            <a:pPr lvl="1"/>
            <a:r>
              <a:rPr lang="en-US" sz="2000" b="1" dirty="0" smtClean="0"/>
              <a:t>ETHNIC FORCES</a:t>
            </a:r>
            <a:r>
              <a:rPr lang="en-US" sz="2000" b="1" dirty="0" smtClean="0">
                <a:sym typeface="Wingdings"/>
              </a:rPr>
              <a:t> ethnic group shares identity based on a unique mixture of language, religion and customs.  When state has strong ethnic groups with identities that differ from majority, it can be a centrifugal force.  ETHNONATIONALISM tendency for ethnic group to see itself as a distinct nation with a right to autonomy or independence promotes devolution.</a:t>
            </a:r>
          </a:p>
          <a:p>
            <a:pPr lvl="2"/>
            <a:r>
              <a:rPr lang="en-US" sz="2000" b="1" dirty="0" smtClean="0">
                <a:sym typeface="Wingdings"/>
              </a:rPr>
              <a:t>Ex: French Canadians in Quebec, Wales, Scotland and Northern Ireland, Yugoslavia into the 1990s broke it into Slovenia, Croatia, Bosnia, Macedonia and Serbia-Montenegro</a:t>
            </a:r>
          </a:p>
        </p:txBody>
      </p:sp>
    </p:spTree>
    <p:extLst>
      <p:ext uri="{BB962C8B-B14F-4D97-AF65-F5344CB8AC3E}">
        <p14:creationId xmlns:p14="http://schemas.microsoft.com/office/powerpoint/2010/main" val="405746128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DEVOLUTION (</a:t>
            </a:r>
            <a:r>
              <a:rPr lang="en-US" dirty="0" err="1" smtClean="0"/>
              <a:t>cont</a:t>
            </a:r>
            <a:r>
              <a:rPr lang="en-US" dirty="0" smtClean="0"/>
              <a:t>)</a:t>
            </a:r>
            <a:endParaRPr lang="en-US" dirty="0"/>
          </a:p>
        </p:txBody>
      </p:sp>
      <p:sp>
        <p:nvSpPr>
          <p:cNvPr id="3" name="Content Placeholder 2"/>
          <p:cNvSpPr>
            <a:spLocks noGrp="1"/>
          </p:cNvSpPr>
          <p:nvPr>
            <p:ph idx="1"/>
          </p:nvPr>
        </p:nvSpPr>
        <p:spPr>
          <a:xfrm>
            <a:off x="457201" y="1143000"/>
            <a:ext cx="7467600" cy="5410200"/>
          </a:xfrm>
        </p:spPr>
        <p:txBody>
          <a:bodyPr>
            <a:noAutofit/>
          </a:bodyPr>
          <a:lstStyle/>
          <a:p>
            <a:pPr marL="228600" lvl="1">
              <a:spcBef>
                <a:spcPts val="2000"/>
              </a:spcBef>
              <a:buClr>
                <a:schemeClr val="accent1"/>
              </a:buClr>
            </a:pPr>
            <a:r>
              <a:rPr lang="en-US" sz="2200" b="1" dirty="0">
                <a:sym typeface="Wingdings"/>
              </a:rPr>
              <a:t>ECONOMIC </a:t>
            </a:r>
            <a:r>
              <a:rPr lang="en-US" sz="2200" b="1" dirty="0" err="1">
                <a:sym typeface="Wingdings"/>
              </a:rPr>
              <a:t>FORCES</a:t>
            </a:r>
            <a:r>
              <a:rPr lang="en-US" sz="2200" dirty="0" err="1">
                <a:sym typeface="Wingdings"/>
              </a:rPr>
              <a:t>economic</a:t>
            </a:r>
            <a:r>
              <a:rPr lang="en-US" sz="2200" dirty="0">
                <a:sym typeface="Wingdings"/>
              </a:rPr>
              <a:t> inequalities may destabilize a nation-state, </a:t>
            </a:r>
            <a:r>
              <a:rPr lang="en-US" sz="2200" dirty="0" err="1">
                <a:sym typeface="Wingdings"/>
              </a:rPr>
              <a:t>esp</a:t>
            </a:r>
            <a:r>
              <a:rPr lang="en-US" sz="2200" dirty="0">
                <a:sym typeface="Wingdings"/>
              </a:rPr>
              <a:t> if inequalities regional. (Ex: Northern vs. Southern Italy </a:t>
            </a:r>
            <a:r>
              <a:rPr lang="en-US" sz="2200" dirty="0" err="1">
                <a:sym typeface="Wingdings"/>
              </a:rPr>
              <a:t>Ancona</a:t>
            </a:r>
            <a:r>
              <a:rPr lang="en-US" sz="2200" dirty="0">
                <a:sym typeface="Wingdings"/>
              </a:rPr>
              <a:t> line, led to “Northern League”, Catalonia in Spain17% population, but 40% of economy, Santa Cruz in Bolivia, etc.</a:t>
            </a:r>
            <a:r>
              <a:rPr lang="en-US" sz="2200" dirty="0" smtClean="0">
                <a:sym typeface="Wingdings"/>
              </a:rPr>
              <a:t>)</a:t>
            </a:r>
            <a:endParaRPr lang="en-US" sz="2200" dirty="0" smtClean="0"/>
          </a:p>
          <a:p>
            <a:r>
              <a:rPr lang="en-US" sz="2200" b="1" dirty="0" smtClean="0"/>
              <a:t>SPATIAL FORCES</a:t>
            </a:r>
            <a:r>
              <a:rPr lang="en-US" sz="2200" b="1" dirty="0" smtClean="0">
                <a:sym typeface="Wingdings"/>
              </a:rPr>
              <a:t> </a:t>
            </a:r>
            <a:r>
              <a:rPr lang="en-US" sz="2200" dirty="0" smtClean="0">
                <a:sym typeface="Wingdings"/>
              </a:rPr>
              <a:t>spatially, devolutionary events usually occur on the margins of the state.  Distance, remoteness &amp; peripheral location promote devolution, </a:t>
            </a:r>
            <a:r>
              <a:rPr lang="en-US" sz="2200" dirty="0" err="1" smtClean="0">
                <a:sym typeface="Wingdings"/>
              </a:rPr>
              <a:t>esp</a:t>
            </a:r>
            <a:r>
              <a:rPr lang="en-US" sz="2200" dirty="0" smtClean="0">
                <a:sym typeface="Wingdings"/>
              </a:rPr>
              <a:t> if water, desert or mountains separate areas from center of power.  Also, neighbor nations may support separatist objectives.</a:t>
            </a:r>
          </a:p>
          <a:p>
            <a:pPr lvl="1"/>
            <a:r>
              <a:rPr lang="en-US" sz="2200" dirty="0" smtClean="0">
                <a:sym typeface="Wingdings"/>
              </a:rPr>
              <a:t>(EX: Puerto Rico, Northern Ireland, Santa Cruz vs. La Paz in Bolivia, etc.)</a:t>
            </a:r>
            <a:endParaRPr lang="en-US" sz="2200" dirty="0"/>
          </a:p>
        </p:txBody>
      </p:sp>
    </p:spTree>
    <p:extLst>
      <p:ext uri="{BB962C8B-B14F-4D97-AF65-F5344CB8AC3E}">
        <p14:creationId xmlns:p14="http://schemas.microsoft.com/office/powerpoint/2010/main" val="405746416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EXECUTIVES</a:t>
            </a:r>
            <a:endParaRPr lang="en-US" dirty="0"/>
          </a:p>
        </p:txBody>
      </p:sp>
      <p:sp>
        <p:nvSpPr>
          <p:cNvPr id="3" name="Content Placeholder 2"/>
          <p:cNvSpPr>
            <a:spLocks noGrp="1"/>
          </p:cNvSpPr>
          <p:nvPr>
            <p:ph idx="1"/>
          </p:nvPr>
        </p:nvSpPr>
        <p:spPr>
          <a:xfrm>
            <a:off x="304800" y="1066800"/>
            <a:ext cx="7749987" cy="5059363"/>
          </a:xfrm>
        </p:spPr>
        <p:txBody>
          <a:bodyPr>
            <a:normAutofit fontScale="85000" lnSpcReduction="20000"/>
          </a:bodyPr>
          <a:lstStyle/>
          <a:p>
            <a:r>
              <a:rPr lang="en-US" b="1" dirty="0" smtClean="0"/>
              <a:t>Executive office carries out the laws and policies of a state.  </a:t>
            </a:r>
          </a:p>
          <a:p>
            <a:r>
              <a:rPr lang="en-US" b="1" dirty="0" smtClean="0"/>
              <a:t>TWO ROLES: HEAD OF STATE &amp; HEAD OF GOVERNMENT</a:t>
            </a:r>
          </a:p>
          <a:p>
            <a:r>
              <a:rPr lang="en-US" b="1" dirty="0" smtClean="0"/>
              <a:t>Head of State: symbolizes country and represents people, nationally and internationally, may or may not have any real policymaking power.</a:t>
            </a:r>
          </a:p>
          <a:p>
            <a:r>
              <a:rPr lang="en-US" b="1" dirty="0" smtClean="0"/>
              <a:t>Head of Government: deals with everyday task of running the state and usually directs the activities of other members of the executive branch.</a:t>
            </a:r>
          </a:p>
          <a:p>
            <a:r>
              <a:rPr lang="en-US" b="1" dirty="0" smtClean="0"/>
              <a:t>Distinction is clearly seen in Britain, </a:t>
            </a:r>
            <a:r>
              <a:rPr lang="en-US" b="1" dirty="0" err="1" smtClean="0"/>
              <a:t>monarch</a:t>
            </a:r>
            <a:r>
              <a:rPr lang="en-US" b="1" dirty="0" err="1" smtClean="0">
                <a:sym typeface="Wingdings"/>
              </a:rPr>
              <a:t>head</a:t>
            </a:r>
            <a:r>
              <a:rPr lang="en-US" b="1" dirty="0" smtClean="0">
                <a:sym typeface="Wingdings"/>
              </a:rPr>
              <a:t> of state, </a:t>
            </a:r>
            <a:r>
              <a:rPr lang="en-US" b="1" dirty="0" err="1" smtClean="0">
                <a:sym typeface="Wingdings"/>
              </a:rPr>
              <a:t>PMhead</a:t>
            </a:r>
            <a:r>
              <a:rPr lang="en-US" b="1" dirty="0" smtClean="0">
                <a:sym typeface="Wingdings"/>
              </a:rPr>
              <a:t> of </a:t>
            </a:r>
            <a:r>
              <a:rPr lang="en-US" b="1" dirty="0" err="1" smtClean="0">
                <a:sym typeface="Wingdings"/>
              </a:rPr>
              <a:t>govt</a:t>
            </a:r>
            <a:r>
              <a:rPr lang="en-US" b="1" dirty="0" smtClean="0">
                <a:sym typeface="Wingdings"/>
              </a:rPr>
              <a:t> and Japan emperor and PM</a:t>
            </a:r>
          </a:p>
          <a:p>
            <a:r>
              <a:rPr lang="en-US" b="1" dirty="0" err="1" smtClean="0">
                <a:sym typeface="Wingdings"/>
              </a:rPr>
              <a:t>USAboth</a:t>
            </a:r>
            <a:r>
              <a:rPr lang="en-US" b="1" dirty="0" smtClean="0">
                <a:sym typeface="Wingdings"/>
              </a:rPr>
              <a:t> roles in one position, President</a:t>
            </a:r>
          </a:p>
          <a:p>
            <a:r>
              <a:rPr lang="en-US" b="1" dirty="0" smtClean="0">
                <a:sym typeface="Wingdings"/>
              </a:rPr>
              <a:t>Russia and France president head of state with strong powers, PM is head of </a:t>
            </a:r>
            <a:r>
              <a:rPr lang="en-US" b="1" dirty="0" err="1" smtClean="0">
                <a:sym typeface="Wingdings"/>
              </a:rPr>
              <a:t>govt</a:t>
            </a:r>
            <a:r>
              <a:rPr lang="en-US" b="1" dirty="0" smtClean="0">
                <a:sym typeface="Wingdings"/>
              </a:rPr>
              <a:t> with subordinate powers</a:t>
            </a:r>
          </a:p>
          <a:p>
            <a:r>
              <a:rPr lang="en-US" b="1" dirty="0" smtClean="0">
                <a:sym typeface="Wingdings"/>
              </a:rPr>
              <a:t>Italy &amp; Germany President is head of state with weak powers and PM is stronger head of government</a:t>
            </a:r>
            <a:endParaRPr lang="en-US" b="1" dirty="0"/>
          </a:p>
        </p:txBody>
      </p:sp>
    </p:spTree>
    <p:extLst>
      <p:ext uri="{BB962C8B-B14F-4D97-AF65-F5344CB8AC3E}">
        <p14:creationId xmlns:p14="http://schemas.microsoft.com/office/powerpoint/2010/main" val="304105984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 of the Chief Executive</a:t>
            </a:r>
            <a:endParaRPr lang="en-US" dirty="0"/>
          </a:p>
        </p:txBody>
      </p:sp>
      <p:sp>
        <p:nvSpPr>
          <p:cNvPr id="3" name="Content Placeholder 2"/>
          <p:cNvSpPr>
            <a:spLocks noGrp="1"/>
          </p:cNvSpPr>
          <p:nvPr>
            <p:ph idx="1"/>
          </p:nvPr>
        </p:nvSpPr>
        <p:spPr/>
        <p:txBody>
          <a:bodyPr/>
          <a:lstStyle/>
          <a:p>
            <a:r>
              <a:rPr lang="en-US" dirty="0" smtClean="0"/>
              <a:t>Initiates new policies and plays important role in adoption.</a:t>
            </a:r>
          </a:p>
          <a:p>
            <a:r>
              <a:rPr lang="en-US" dirty="0" smtClean="0"/>
              <a:t>Presidential system</a:t>
            </a:r>
            <a:r>
              <a:rPr lang="en-US" dirty="0" smtClean="0">
                <a:sym typeface="Wingdings"/>
              </a:rPr>
              <a:t> president usually has power to veto legislation, not so in parliamentary system, but not as necessary either</a:t>
            </a:r>
          </a:p>
          <a:p>
            <a:r>
              <a:rPr lang="en-US" dirty="0" smtClean="0">
                <a:sym typeface="Wingdings"/>
              </a:rPr>
              <a:t>Political executive: oversees policy implementation and can hold other officials in executive branch accountable for their performance</a:t>
            </a:r>
          </a:p>
          <a:p>
            <a:r>
              <a:rPr lang="en-US" dirty="0" smtClean="0">
                <a:sym typeface="Wingdings"/>
              </a:rPr>
              <a:t>Central decisions in foreign policy crisis generally made by chief executive</a:t>
            </a:r>
            <a:endParaRPr lang="en-US" dirty="0"/>
          </a:p>
        </p:txBody>
      </p:sp>
    </p:spTree>
    <p:extLst>
      <p:ext uri="{BB962C8B-B14F-4D97-AF65-F5344CB8AC3E}">
        <p14:creationId xmlns:p14="http://schemas.microsoft.com/office/powerpoint/2010/main" val="388439656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CABINET</a:t>
            </a:r>
            <a:endParaRPr lang="en-US" dirty="0"/>
          </a:p>
        </p:txBody>
      </p:sp>
      <p:sp>
        <p:nvSpPr>
          <p:cNvPr id="3" name="Content Placeholder 2"/>
          <p:cNvSpPr>
            <a:spLocks noGrp="1"/>
          </p:cNvSpPr>
          <p:nvPr>
            <p:ph idx="1"/>
          </p:nvPr>
        </p:nvSpPr>
        <p:spPr>
          <a:xfrm>
            <a:off x="498474" y="1066800"/>
            <a:ext cx="7556313" cy="5059363"/>
          </a:xfrm>
        </p:spPr>
        <p:txBody>
          <a:bodyPr>
            <a:normAutofit fontScale="92500" lnSpcReduction="20000"/>
          </a:bodyPr>
          <a:lstStyle/>
          <a:p>
            <a:r>
              <a:rPr lang="en-US" sz="2200" b="1" dirty="0" smtClean="0"/>
              <a:t>Parliamentary systems</a:t>
            </a:r>
            <a:r>
              <a:rPr lang="en-US" sz="2200" b="1" dirty="0" smtClean="0">
                <a:sym typeface="Wingdings"/>
              </a:rPr>
              <a:t></a:t>
            </a:r>
          </a:p>
          <a:p>
            <a:pPr lvl="1"/>
            <a:r>
              <a:rPr lang="en-US" sz="2200" b="1" dirty="0" smtClean="0">
                <a:sym typeface="Wingdings"/>
              </a:rPr>
              <a:t> CABINET is most important collective decision making body.  Ministers head all of major departments of exec branch, led by Prime Minister “first among equals”</a:t>
            </a:r>
          </a:p>
          <a:p>
            <a:pPr lvl="1"/>
            <a:r>
              <a:rPr lang="en-US" sz="2200" b="1" dirty="0" smtClean="0">
                <a:sym typeface="Wingdings"/>
              </a:rPr>
              <a:t>Ministers are leaders of the majority party</a:t>
            </a:r>
          </a:p>
          <a:p>
            <a:pPr lvl="1"/>
            <a:r>
              <a:rPr lang="en-US" sz="2200" b="1" dirty="0" smtClean="0">
                <a:sym typeface="Wingdings"/>
              </a:rPr>
              <a:t>If multi-party system or no clear majority Cabinet Coalition</a:t>
            </a:r>
          </a:p>
          <a:p>
            <a:r>
              <a:rPr lang="en-US" sz="2200" b="1" dirty="0" smtClean="0">
                <a:sym typeface="Wingdings"/>
              </a:rPr>
              <a:t>Presidential Systems</a:t>
            </a:r>
          </a:p>
          <a:p>
            <a:pPr lvl="1"/>
            <a:r>
              <a:rPr lang="en-US" sz="2200" b="1" dirty="0" smtClean="0">
                <a:sym typeface="Wingdings"/>
              </a:rPr>
              <a:t>President chooses cabinet members from almost any areas of political life and appointments may have to be approved by legislature (like US Senate).  </a:t>
            </a:r>
            <a:endParaRPr lang="en-US" sz="2200" b="1" dirty="0">
              <a:sym typeface="Wingdings"/>
            </a:endParaRPr>
          </a:p>
          <a:p>
            <a:pPr lvl="1"/>
            <a:r>
              <a:rPr lang="en-US" sz="2200" b="1" dirty="0" smtClean="0">
                <a:sym typeface="Wingdings"/>
              </a:rPr>
              <a:t>Since cabinet leaders not necessarily party leaders or members of legislature, they are more independent from president, but president has power to remove them from office so they can’t stray too far</a:t>
            </a:r>
            <a:r>
              <a:rPr lang="en-US" dirty="0" smtClean="0">
                <a:sym typeface="Wingdings"/>
              </a:rPr>
              <a:t>.</a:t>
            </a:r>
          </a:p>
        </p:txBody>
      </p:sp>
    </p:spTree>
    <p:extLst>
      <p:ext uri="{BB962C8B-B14F-4D97-AF65-F5344CB8AC3E}">
        <p14:creationId xmlns:p14="http://schemas.microsoft.com/office/powerpoint/2010/main" val="294624759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BUREAUCRACIES</a:t>
            </a:r>
            <a:endParaRPr lang="en-US" dirty="0"/>
          </a:p>
        </p:txBody>
      </p:sp>
      <p:sp>
        <p:nvSpPr>
          <p:cNvPr id="3" name="Content Placeholder 2"/>
          <p:cNvSpPr>
            <a:spLocks noGrp="1"/>
          </p:cNvSpPr>
          <p:nvPr>
            <p:ph idx="1"/>
          </p:nvPr>
        </p:nvSpPr>
        <p:spPr>
          <a:xfrm>
            <a:off x="498474" y="1143000"/>
            <a:ext cx="7654926" cy="5562600"/>
          </a:xfrm>
        </p:spPr>
        <p:txBody>
          <a:bodyPr>
            <a:normAutofit fontScale="92500" lnSpcReduction="10000"/>
          </a:bodyPr>
          <a:lstStyle/>
          <a:p>
            <a:r>
              <a:rPr lang="en-US" dirty="0" smtClean="0"/>
              <a:t>Agencies that implement government policy, usually are part of the executive branch.</a:t>
            </a:r>
          </a:p>
          <a:p>
            <a:r>
              <a:rPr lang="en-US" dirty="0" smtClean="0"/>
              <a:t>Size has increased as </a:t>
            </a:r>
            <a:r>
              <a:rPr lang="en-US" dirty="0" err="1" smtClean="0"/>
              <a:t>govts</a:t>
            </a:r>
            <a:r>
              <a:rPr lang="en-US" dirty="0" smtClean="0"/>
              <a:t> increase efforts to improve health, security and welfare of populations</a:t>
            </a:r>
          </a:p>
          <a:p>
            <a:r>
              <a:rPr lang="en-US" dirty="0" smtClean="0"/>
              <a:t>Max Weber created classic conception of bureaucracy as a well-organized, complex machine that is a “rational” way for a modern society to organize its business…not necessary evils, best organizational response to a changing society</a:t>
            </a:r>
          </a:p>
          <a:p>
            <a:pPr lvl="1"/>
            <a:r>
              <a:rPr lang="en-US" dirty="0" smtClean="0"/>
              <a:t>Basic characteristics:</a:t>
            </a:r>
          </a:p>
          <a:p>
            <a:pPr lvl="2"/>
            <a:r>
              <a:rPr lang="en-US" dirty="0" smtClean="0"/>
              <a:t>HIERARCHICAL AUTHORITY STRUCTURE—top down chain of command</a:t>
            </a:r>
          </a:p>
          <a:p>
            <a:pPr lvl="2"/>
            <a:r>
              <a:rPr lang="en-US" dirty="0" smtClean="0"/>
              <a:t>TASK SPECIALIZATION—division of labor where everyone has specialized job</a:t>
            </a:r>
          </a:p>
          <a:p>
            <a:pPr lvl="2"/>
            <a:r>
              <a:rPr lang="en-US" dirty="0" smtClean="0"/>
              <a:t>EXTENSIVE RULES—clearly written, well-established </a:t>
            </a:r>
          </a:p>
          <a:p>
            <a:pPr lvl="2"/>
            <a:r>
              <a:rPr lang="en-US" dirty="0" smtClean="0"/>
              <a:t>CLEAR GOALS—defined set of goals for whole organization</a:t>
            </a:r>
          </a:p>
          <a:p>
            <a:pPr lvl="2"/>
            <a:r>
              <a:rPr lang="en-US" dirty="0" smtClean="0"/>
              <a:t>MERIT PRINCIPLE—merit based hiring and promotion, no nepotism unless best qualified</a:t>
            </a:r>
          </a:p>
          <a:p>
            <a:pPr lvl="2"/>
            <a:r>
              <a:rPr lang="en-US" dirty="0" smtClean="0"/>
              <a:t>IMPERSONALITY—job performance judged by productivity</a:t>
            </a:r>
            <a:endParaRPr lang="en-US" dirty="0"/>
          </a:p>
        </p:txBody>
      </p:sp>
    </p:spTree>
    <p:extLst>
      <p:ext uri="{BB962C8B-B14F-4D97-AF65-F5344CB8AC3E}">
        <p14:creationId xmlns:p14="http://schemas.microsoft.com/office/powerpoint/2010/main" val="154047016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BUREAUCRACIES IN DEMOCRACIES</a:t>
            </a:r>
            <a:endParaRPr lang="en-US" dirty="0"/>
          </a:p>
        </p:txBody>
      </p:sp>
      <p:sp>
        <p:nvSpPr>
          <p:cNvPr id="3" name="Content Placeholder 2"/>
          <p:cNvSpPr>
            <a:spLocks noGrp="1"/>
          </p:cNvSpPr>
          <p:nvPr>
            <p:ph idx="1"/>
          </p:nvPr>
        </p:nvSpPr>
        <p:spPr/>
        <p:txBody>
          <a:bodyPr/>
          <a:lstStyle/>
          <a:p>
            <a:r>
              <a:rPr lang="en-US" dirty="0" smtClean="0"/>
              <a:t>DISCRETIONARY POWER: power given to bureaucrats to make small decisions in implementing legislative and executive divisions, these can arguably add up to significant policymaking influence, even though elected officials should have this influence.</a:t>
            </a:r>
          </a:p>
          <a:p>
            <a:r>
              <a:rPr lang="en-US" dirty="0" smtClean="0"/>
              <a:t>Bureaucracies provide stability to the system, stay on through changes in elected leadership positions, provide continuity in policymaking process.</a:t>
            </a:r>
          </a:p>
          <a:p>
            <a:pPr marL="0" indent="0">
              <a:buNone/>
            </a:pPr>
            <a:endParaRPr lang="en-US" dirty="0"/>
          </a:p>
        </p:txBody>
      </p:sp>
    </p:spTree>
    <p:extLst>
      <p:ext uri="{BB962C8B-B14F-4D97-AF65-F5344CB8AC3E}">
        <p14:creationId xmlns:p14="http://schemas.microsoft.com/office/powerpoint/2010/main" val="368605353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BUREAUCRACIES IN AUTHORITARIAN REGIMES</a:t>
            </a:r>
            <a:endParaRPr lang="en-US" dirty="0"/>
          </a:p>
        </p:txBody>
      </p:sp>
      <p:sp>
        <p:nvSpPr>
          <p:cNvPr id="3" name="Content Placeholder 2"/>
          <p:cNvSpPr>
            <a:spLocks noGrp="1"/>
          </p:cNvSpPr>
          <p:nvPr>
            <p:ph idx="1"/>
          </p:nvPr>
        </p:nvSpPr>
        <p:spPr>
          <a:xfrm>
            <a:off x="498474" y="1981200"/>
            <a:ext cx="7654926" cy="4648200"/>
          </a:xfrm>
        </p:spPr>
        <p:txBody>
          <a:bodyPr>
            <a:normAutofit fontScale="92500" lnSpcReduction="10000"/>
          </a:bodyPr>
          <a:lstStyle/>
          <a:p>
            <a:r>
              <a:rPr lang="en-US" dirty="0" smtClean="0"/>
              <a:t>Bureaucracies don’t only manage economy, but directly control vast resources, including human labor (ex: under Stalin’s rule, number of prisoners in labor camps under secret police administration increased dramatically).</a:t>
            </a:r>
          </a:p>
          <a:p>
            <a:r>
              <a:rPr lang="en-US" dirty="0" smtClean="0"/>
              <a:t>Patronage System, where political supporters receive jobs in return for assistance in getting president elected.  </a:t>
            </a:r>
          </a:p>
          <a:p>
            <a:r>
              <a:rPr lang="en-US" dirty="0" smtClean="0"/>
              <a:t>Bureaucratic-Authoritarian Regimes in Brazil, Argentina, Chile and Paraguay during 1960s and 1970s.</a:t>
            </a:r>
          </a:p>
          <a:p>
            <a:pPr lvl="1"/>
            <a:r>
              <a:rPr lang="en-US" dirty="0" smtClean="0"/>
              <a:t>Military regime that included military officers and civilian bureaucrats/technocrats.  </a:t>
            </a:r>
          </a:p>
          <a:p>
            <a:pPr lvl="1"/>
            <a:r>
              <a:rPr lang="en-US" dirty="0" smtClean="0"/>
              <a:t>Coalition seized control of </a:t>
            </a:r>
            <a:r>
              <a:rPr lang="en-US" dirty="0" err="1" smtClean="0"/>
              <a:t>govt</a:t>
            </a:r>
            <a:r>
              <a:rPr lang="en-US" dirty="0" smtClean="0"/>
              <a:t> and decided which groups could participate</a:t>
            </a:r>
          </a:p>
          <a:p>
            <a:pPr lvl="1"/>
            <a:r>
              <a:rPr lang="en-US" dirty="0" smtClean="0"/>
              <a:t>Authoritarian leaders seen as modernizers trying to improve economy, controlled partly in the name of efficiency—democracy was inefficient, obstacle to modernization.</a:t>
            </a:r>
            <a:endParaRPr lang="en-US" dirty="0"/>
          </a:p>
        </p:txBody>
      </p:sp>
    </p:spTree>
    <p:extLst>
      <p:ext uri="{BB962C8B-B14F-4D97-AF65-F5344CB8AC3E}">
        <p14:creationId xmlns:p14="http://schemas.microsoft.com/office/powerpoint/2010/main" val="57112593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Bureaucracies: </a:t>
            </a:r>
            <a:br>
              <a:rPr lang="en-US" dirty="0" smtClean="0"/>
            </a:br>
            <a:r>
              <a:rPr lang="en-US" dirty="0" smtClean="0"/>
              <a:t>Common Characteristics</a:t>
            </a:r>
            <a:endParaRPr lang="en-US" dirty="0"/>
          </a:p>
        </p:txBody>
      </p:sp>
      <p:sp>
        <p:nvSpPr>
          <p:cNvPr id="3" name="Content Placeholder 2"/>
          <p:cNvSpPr>
            <a:spLocks noGrp="1"/>
          </p:cNvSpPr>
          <p:nvPr>
            <p:ph idx="1"/>
          </p:nvPr>
        </p:nvSpPr>
        <p:spPr/>
        <p:txBody>
          <a:bodyPr/>
          <a:lstStyle/>
          <a:p>
            <a:r>
              <a:rPr lang="en-US" dirty="0" smtClean="0"/>
              <a:t>Non-elected positions</a:t>
            </a:r>
          </a:p>
          <a:p>
            <a:r>
              <a:rPr lang="en-US" dirty="0" smtClean="0"/>
              <a:t>Impersonal, efficient structures</a:t>
            </a:r>
          </a:p>
          <a:p>
            <a:r>
              <a:rPr lang="en-US" dirty="0" smtClean="0"/>
              <a:t>Formal qualifications for jobs</a:t>
            </a:r>
          </a:p>
          <a:p>
            <a:r>
              <a:rPr lang="en-US" dirty="0" smtClean="0"/>
              <a:t>Hierarchical organization</a:t>
            </a:r>
          </a:p>
          <a:p>
            <a:r>
              <a:rPr lang="en-US" dirty="0" smtClean="0"/>
              <a:t>Red tape/inefficiency</a:t>
            </a:r>
            <a:endParaRPr lang="en-US" dirty="0"/>
          </a:p>
        </p:txBody>
      </p:sp>
    </p:spTree>
    <p:extLst>
      <p:ext uri="{BB962C8B-B14F-4D97-AF65-F5344CB8AC3E}">
        <p14:creationId xmlns:p14="http://schemas.microsoft.com/office/powerpoint/2010/main" val="331100595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LEGISLATURE</a:t>
            </a:r>
            <a:endParaRPr lang="en-US" dirty="0"/>
          </a:p>
        </p:txBody>
      </p:sp>
      <p:sp>
        <p:nvSpPr>
          <p:cNvPr id="3" name="Content Placeholder 2"/>
          <p:cNvSpPr>
            <a:spLocks noGrp="1"/>
          </p:cNvSpPr>
          <p:nvPr>
            <p:ph idx="1"/>
          </p:nvPr>
        </p:nvSpPr>
        <p:spPr>
          <a:xfrm>
            <a:off x="498474" y="1295400"/>
            <a:ext cx="7578726" cy="5257800"/>
          </a:xfrm>
        </p:spPr>
        <p:txBody>
          <a:bodyPr>
            <a:normAutofit/>
          </a:bodyPr>
          <a:lstStyle/>
          <a:p>
            <a:r>
              <a:rPr lang="en-US" sz="2800" dirty="0" smtClean="0"/>
              <a:t>Branch of government in charge of MAKING LAWS</a:t>
            </a:r>
          </a:p>
          <a:p>
            <a:r>
              <a:rPr lang="en-US" sz="2800" dirty="0" smtClean="0"/>
              <a:t>Formal approval usually required for major public policies</a:t>
            </a:r>
          </a:p>
          <a:p>
            <a:r>
              <a:rPr lang="en-US" sz="2800" dirty="0" smtClean="0"/>
              <a:t>In authoritarian states, legislatures dominated by the executive</a:t>
            </a:r>
          </a:p>
          <a:p>
            <a:r>
              <a:rPr lang="en-US" sz="2800" dirty="0" smtClean="0"/>
              <a:t>Over 80% of the countries in the UN have legislatures</a:t>
            </a:r>
            <a:r>
              <a:rPr lang="en-US" sz="2800" dirty="0" smtClean="0">
                <a:sym typeface="Wingdings"/>
              </a:rPr>
              <a:t> implies that legitimate </a:t>
            </a:r>
            <a:r>
              <a:rPr lang="en-US" sz="2800" dirty="0" err="1" smtClean="0">
                <a:sym typeface="Wingdings"/>
              </a:rPr>
              <a:t>govt</a:t>
            </a:r>
            <a:r>
              <a:rPr lang="en-US" sz="2800" dirty="0" smtClean="0">
                <a:sym typeface="Wingdings"/>
              </a:rPr>
              <a:t> today should formally include a representative popular component.</a:t>
            </a:r>
            <a:endParaRPr lang="en-US" sz="2800" dirty="0"/>
          </a:p>
        </p:txBody>
      </p:sp>
    </p:spTree>
    <p:extLst>
      <p:ext uri="{BB962C8B-B14F-4D97-AF65-F5344CB8AC3E}">
        <p14:creationId xmlns:p14="http://schemas.microsoft.com/office/powerpoint/2010/main" val="3000742805"/>
      </p:ext>
    </p:extLst>
  </p:cSld>
  <p:clrMapOvr>
    <a:masterClrMapping/>
  </p:clrMapOvr>
  <p:timing>
    <p:tnLst>
      <p:par>
        <p:cTn id="1" dur="indefinite" restart="never" nodeType="tmRoot"/>
      </p:par>
    </p:tnLst>
  </p:timing>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2800</TotalTime>
  <Words>9118</Words>
  <Application>Microsoft Office PowerPoint</Application>
  <PresentationFormat>On-screen Show (4:3)</PresentationFormat>
  <Paragraphs>628</Paragraphs>
  <Slides>119</Slides>
  <Notes>0</Notes>
  <HiddenSlides>0</HiddenSlides>
  <MMClips>0</MMClips>
  <ScaleCrop>false</ScaleCrop>
  <HeadingPairs>
    <vt:vector size="4" baseType="variant">
      <vt:variant>
        <vt:lpstr>Theme</vt:lpstr>
      </vt:variant>
      <vt:variant>
        <vt:i4>1</vt:i4>
      </vt:variant>
      <vt:variant>
        <vt:lpstr>Slide Titles</vt:lpstr>
      </vt:variant>
      <vt:variant>
        <vt:i4>119</vt:i4>
      </vt:variant>
    </vt:vector>
  </HeadingPairs>
  <TitlesOfParts>
    <vt:vector size="120" baseType="lpstr">
      <vt:lpstr>Advantage</vt:lpstr>
      <vt:lpstr>MORE AP COMPARATIVE GOVT THEORY</vt:lpstr>
      <vt:lpstr>SIX MAJOR TOPICS</vt:lpstr>
      <vt:lpstr>TOPIC ONE: Comparative Method</vt:lpstr>
      <vt:lpstr>POLITICAL SCIENCE:  Using the Scientific Method</vt:lpstr>
      <vt:lpstr>THREE WORLD APPROACH</vt:lpstr>
      <vt:lpstr>PowerPoint Presentation</vt:lpstr>
      <vt:lpstr>New comparative trends:   Informal Politics</vt:lpstr>
      <vt:lpstr>New comparative trends:  Political Change</vt:lpstr>
      <vt:lpstr>New comparative trends:  Integration of Political-Economic Systems</vt:lpstr>
      <vt:lpstr>Three New Groups</vt:lpstr>
      <vt:lpstr>TOPIC TWO:   SOVEREIGNTY, AUTHORITY &amp; POWER</vt:lpstr>
      <vt:lpstr>STATES, NATIONS, REGIMES</vt:lpstr>
      <vt:lpstr>DEMOCRACIES</vt:lpstr>
      <vt:lpstr>Parliamentary Systems</vt:lpstr>
      <vt:lpstr>Presidential Systems</vt:lpstr>
      <vt:lpstr>Mixed Systems</vt:lpstr>
      <vt:lpstr>AUTHORITARIAN REGIMES</vt:lpstr>
      <vt:lpstr>AUTHORITARIAN REGIMES</vt:lpstr>
      <vt:lpstr>TOTALITARIANISM</vt:lpstr>
      <vt:lpstr>MILITARY REGIMES</vt:lpstr>
      <vt:lpstr>CORPORATISM</vt:lpstr>
      <vt:lpstr>CORPORATISM /CLIENTELISM in Authoritarian &amp; Democratic  Regimes</vt:lpstr>
      <vt:lpstr>PLURALISM &amp;  NEO-CORPORATISM</vt:lpstr>
      <vt:lpstr>INTEREST GROUPS</vt:lpstr>
      <vt:lpstr>Strength of Interest Groups: Autonomy from the State</vt:lpstr>
      <vt:lpstr>LEGITIMACY: RIGHT TO RULE, as seen by citizens</vt:lpstr>
      <vt:lpstr>LEGITIMACY (cont)</vt:lpstr>
      <vt:lpstr>LEGITIMACY:  Factors that contribute to legitmacy</vt:lpstr>
      <vt:lpstr>POLITICAL CULTURE </vt:lpstr>
      <vt:lpstr>POLITICAL CULTURE</vt:lpstr>
      <vt:lpstr>Maslow’s Hierarchy of Needs: How does this impact survival vs. Self-expression values?</vt:lpstr>
      <vt:lpstr>WORLD CULTURAL VALUES</vt:lpstr>
      <vt:lpstr>TYPES OF POLITICAL CULTURE</vt:lpstr>
      <vt:lpstr>POLITICAL IDEOLOGIES</vt:lpstr>
      <vt:lpstr>LIBERALISM as a political ideology      </vt:lpstr>
      <vt:lpstr>CLASSICAL LIBERALISM</vt:lpstr>
      <vt:lpstr>LIBERALISM</vt:lpstr>
      <vt:lpstr>THE “L” WORD: MODERN LIBERALISM IN THE US</vt:lpstr>
      <vt:lpstr>PowerPoint Presentation</vt:lpstr>
      <vt:lpstr>LIBERALISM: REDUX</vt:lpstr>
      <vt:lpstr>COMMUNISM</vt:lpstr>
      <vt:lpstr> La, la, la, la, la, la...</vt:lpstr>
      <vt:lpstr>SOCIALISM or  SOCIAL DEMOCRACY</vt:lpstr>
      <vt:lpstr>FASCISM</vt:lpstr>
      <vt:lpstr>PowerPoint Presentation</vt:lpstr>
      <vt:lpstr>ANARCHISM</vt:lpstr>
      <vt:lpstr>TRADITIONAL IDEOLOGY: RELIGIONS</vt:lpstr>
      <vt:lpstr>TOPIC THREE: POLITICAL &amp; ECONOMIC CHANGE</vt:lpstr>
      <vt:lpstr>TYPES OF CHANGE</vt:lpstr>
      <vt:lpstr>Type of Change: REFORM</vt:lpstr>
      <vt:lpstr>Type of Change: REVOLUTION</vt:lpstr>
      <vt:lpstr>Type of Change: COUP D’ÉTATS</vt:lpstr>
      <vt:lpstr>ATTITUDES TOWARD CHANGE</vt:lpstr>
      <vt:lpstr>Attitude Toward Change: Radicalism</vt:lpstr>
      <vt:lpstr>Attitude toward Change: Liberalism</vt:lpstr>
      <vt:lpstr>Attitude Toward Change: CONSERVATISM</vt:lpstr>
      <vt:lpstr>Attitude Toward Change: REACTIONARY BELIEFS</vt:lpstr>
      <vt:lpstr>THREE TRENDS</vt:lpstr>
      <vt:lpstr>TREND: DEMOCRATIZATION</vt:lpstr>
      <vt:lpstr>LIBERAL DEMOCRACIES </vt:lpstr>
      <vt:lpstr>ILLIBERAL DEMOCRACIES</vt:lpstr>
      <vt:lpstr>THREE WAVES OF DEMOCRATIZATION</vt:lpstr>
      <vt:lpstr>WHY THIRD WAVE OF DEMOCRATIZATION?</vt:lpstr>
      <vt:lpstr>DEMOCRATIZATION (CONT)</vt:lpstr>
      <vt:lpstr>TREND: MARKETIZATION</vt:lpstr>
      <vt:lpstr>TYPES OF ECONOMIES</vt:lpstr>
      <vt:lpstr>Factors that promote marketization:</vt:lpstr>
      <vt:lpstr>ECONOMIES CONTINUUM—from Command to Mixed to Market</vt:lpstr>
      <vt:lpstr>Command Economies today</vt:lpstr>
      <vt:lpstr>TREND:  REVIVAL OF ETHNIC OR CULTURAL POLITICS</vt:lpstr>
      <vt:lpstr>Huntington’s Clash of Civilizations</vt:lpstr>
      <vt:lpstr>TOPIC FOUR:  CITIZENS, SOCIETY &amp; THE STATE</vt:lpstr>
      <vt:lpstr>Comparing Citizen/State Relationships</vt:lpstr>
      <vt:lpstr>TYPES OF POLITICAL PARTICIPATION:   </vt:lpstr>
      <vt:lpstr>More Comparing Citizen/State relations</vt:lpstr>
      <vt:lpstr>SOCIAL CLEAVAGES</vt:lpstr>
      <vt:lpstr>SOCIAL CLEAVAGES (cont)</vt:lpstr>
      <vt:lpstr>CLEAVAGES: CROSS-CUTTING vs. COINCIDING</vt:lpstr>
      <vt:lpstr>SOCIAL MOVEMENTS</vt:lpstr>
      <vt:lpstr>CIVIL SOCIETY</vt:lpstr>
      <vt:lpstr>CIVIL SOCIETY</vt:lpstr>
      <vt:lpstr>21st Century:  GLOBAL CIVIL SOCIETY </vt:lpstr>
      <vt:lpstr>Civil Society in Authoritarian States</vt:lpstr>
      <vt:lpstr>Civil Society in LDCs and NICs </vt:lpstr>
      <vt:lpstr>TOPIC FIVE:  POLITICAL INSTITUTIONS</vt:lpstr>
      <vt:lpstr>Levels of Government</vt:lpstr>
      <vt:lpstr>SUPRANATIONAL ORGANIZATION and GLOBALIZATION</vt:lpstr>
      <vt:lpstr>CENTRIPETAL FORCES UNIFY, globalize</vt:lpstr>
      <vt:lpstr>Centrifugal forces divide, de-stabilize country</vt:lpstr>
      <vt:lpstr>DEVOLUTION</vt:lpstr>
      <vt:lpstr>DEVOLUTION (cont)</vt:lpstr>
      <vt:lpstr>EXECUTIVES</vt:lpstr>
      <vt:lpstr>Functions of the Chief Executive</vt:lpstr>
      <vt:lpstr>THE CABINET</vt:lpstr>
      <vt:lpstr>BUREAUCRACIES</vt:lpstr>
      <vt:lpstr>BUREAUCRACIES IN DEMOCRACIES</vt:lpstr>
      <vt:lpstr>BUREAUCRACIES IN AUTHORITARIAN REGIMES</vt:lpstr>
      <vt:lpstr>Bureaucracies:  Common Characteristics</vt:lpstr>
      <vt:lpstr>LEGISLATURE</vt:lpstr>
      <vt:lpstr>BICAMERALISM</vt:lpstr>
      <vt:lpstr>FUNCTIONS OF LEGISLATURES</vt:lpstr>
      <vt:lpstr>JUDICIARIES</vt:lpstr>
      <vt:lpstr>LINKAGE INSTITUTIONS</vt:lpstr>
      <vt:lpstr>PARTIES</vt:lpstr>
      <vt:lpstr>Two party system</vt:lpstr>
      <vt:lpstr>ELECTORAL SYSTEMS</vt:lpstr>
      <vt:lpstr>FIRST PAST THE POST SMDP</vt:lpstr>
      <vt:lpstr>PROPORTIONAL REPRESENTATION</vt:lpstr>
      <vt:lpstr>MIXED SYSTEM</vt:lpstr>
      <vt:lpstr>ELECTORAL SYSTEMS</vt:lpstr>
      <vt:lpstr>Election of Public Officials</vt:lpstr>
      <vt:lpstr>REFERENDUM</vt:lpstr>
      <vt:lpstr>INITIATIVE</vt:lpstr>
      <vt:lpstr>Political Elites and Recruitment</vt:lpstr>
      <vt:lpstr>TOPIC SIX: PUBLIC POLICY</vt:lpstr>
      <vt:lpstr>ECONOMIC PERFORMANCE</vt:lpstr>
      <vt:lpstr>SOCIAL WELFARE</vt:lpstr>
      <vt:lpstr>CIVIL LIBERTIES, RIGHTS &amp; FREEDOMS</vt:lpstr>
      <vt:lpstr>ENVIRONMENT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MORE AP COMPARATIVE GOVERNMENT THEORY</dc:title>
  <dc:creator>Janelle Garrett</dc:creator>
  <cp:lastModifiedBy>Janelle Garrett</cp:lastModifiedBy>
  <cp:revision>76</cp:revision>
  <dcterms:created xsi:type="dcterms:W3CDTF">2011-09-12T16:18:38Z</dcterms:created>
  <dcterms:modified xsi:type="dcterms:W3CDTF">2012-08-03T16:29:36Z</dcterms:modified>
</cp:coreProperties>
</file>